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6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9" r:id="rId13"/>
    <p:sldId id="268" r:id="rId14"/>
    <p:sldId id="275" r:id="rId15"/>
    <p:sldId id="270" r:id="rId16"/>
    <p:sldId id="274" r:id="rId17"/>
    <p:sldId id="281" r:id="rId18"/>
    <p:sldId id="282" r:id="rId19"/>
    <p:sldId id="283" r:id="rId20"/>
    <p:sldId id="284" r:id="rId21"/>
    <p:sldId id="272" r:id="rId22"/>
    <p:sldId id="278" r:id="rId23"/>
    <p:sldId id="273" r:id="rId24"/>
    <p:sldId id="271" r:id="rId25"/>
    <p:sldId id="277" r:id="rId26"/>
    <p:sldId id="2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125CD-3795-F81B-8AA5-F4F4A4B73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C93C88-BE41-484C-E85D-33FE3AFC8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8EDCE-55B8-5CA8-2570-C3FE0748E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54576-16BD-3819-CFC5-2C35E44AE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99224-72D5-2B70-8041-989470864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82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8F513-A1C4-A978-F43B-FF17A9D71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3A11F-973C-BB0D-F4CB-0375CC6BF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B89E0-2324-D515-6038-CA8D21559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991DD-2C69-86A6-9B43-192878D3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4D560-CC8E-6584-63B4-E4C497C1A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4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B3CFA-DB2C-46BB-723E-69C9A5674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4AB86-4A07-1173-2979-1BD23AA1C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5546E-9DDB-679D-68A1-103FA9C09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93340-D9BA-A561-2576-E2CFFB49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ADE8D-6E75-2C29-D1E1-39EF9482E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0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612AF-9326-0481-3873-CE985424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70339-E446-F810-BEF5-C6154694C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82EED-D7D6-1FAB-B857-B2DC75764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95216-C3B3-8916-4E4F-F30943D29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D42A48-229B-B29A-F11A-270D5D1FD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1DACF-865E-4963-55FD-B3AE39EE1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D057-F023-BAB5-D35E-54C6529F0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212FB-B782-6A58-DDFA-ABCCAD8DF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3F088-4DB1-BE44-FF01-6A340C019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802C90-8801-5FD8-3BE3-3B8055074F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981177-998F-C5FE-19A0-BB58B14758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944464-4ACE-E8D9-5C28-AE155309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CB9422-1B57-98C8-BBB9-81ED9C92A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DC7128-1219-0CA6-F953-55243616C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6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7FF2-8ED2-505E-FD98-FB06A85DA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892156-E41C-488B-B121-BD7763626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6CB7E-0B95-9FBB-9CC9-BE2CB6B2C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016180-C10A-C552-1A6A-BC084F0AA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9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7501D1-E0C5-9163-F17E-9848D3DE5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C19B9C-9740-3FAC-35CC-41CA1243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28B7F-3D0A-CC0A-69EB-62AA283BA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94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0A115-1CBC-5B08-8B15-F1CF4231C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8E510-D814-EBEE-CCD2-DD779D0EB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A3398-01BD-6A04-904A-D3A3F7053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7C421-559D-AC27-66E9-876D9E8D5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B24EB-676D-3B30-2339-507FE01A6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41EE7-DB17-FD20-F626-01DF468F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12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C0BB-9CEE-674B-D08E-04B23796B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E3751C-CA00-E36E-4B0A-E831585B7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D8206-243F-8B72-92E9-725C887A5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21F74-1726-EF5E-4B91-DBCE0F20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A6B4D-2669-E069-F35F-038EDB6E1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A45F8-5AD6-889A-35BA-59C3E690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76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E92FE-8949-335B-1B94-F2D74A0B1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57E083-E0B0-FA9F-7401-6D32BE01F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51BE5-891E-06C5-81A2-427892DED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8F450-5016-9BC1-6085-A8CB0393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2485E-A3C4-C948-9A0B-6C7320782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87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089724-5EB5-9DA8-EC35-A9E2C5296B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E54D8-973D-EBE6-D5DB-BEA8BC5C2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2A349-7C64-97C5-6DDF-1BF3F1AA5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2AA83-DBC8-EA09-C22C-1BF2C595D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FDDD6-4F63-15B7-960A-25FFC093D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9C5CC6-E54F-8CA9-4DD8-EF0A01D46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9D7B7-BDCC-059D-D07B-3CB0A2F71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1AC49-E5DF-676A-EDA4-F017DA4A7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8EECE-171E-D44F-84E1-65C84AB687BC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A52EB-8E77-4982-6B46-8529F82BD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067C5-F901-22CC-8455-6E0DABEB2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B8DFC-ACE4-924E-935E-517834DE0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0316-9AB8-9C3E-0CD0-C7F6E9BBC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Terrible Triad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B1F7CF-3B5D-C86D-B209-B37A54BFE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b="1" i="1" dirty="0" err="1">
                <a:solidFill>
                  <a:schemeClr val="tx2"/>
                </a:solidFill>
              </a:rPr>
              <a:t>Moataz</a:t>
            </a:r>
            <a:r>
              <a:rPr lang="en-US" sz="4000" b="1" i="1" dirty="0">
                <a:solidFill>
                  <a:schemeClr val="tx2"/>
                </a:solidFill>
              </a:rPr>
              <a:t> </a:t>
            </a:r>
            <a:r>
              <a:rPr lang="en-US" sz="4000" b="1" i="1" dirty="0" err="1">
                <a:solidFill>
                  <a:schemeClr val="tx2"/>
                </a:solidFill>
              </a:rPr>
              <a:t>Eldeeb</a:t>
            </a:r>
            <a:r>
              <a:rPr lang="en-US" sz="4000" dirty="0"/>
              <a:t> </a:t>
            </a:r>
          </a:p>
          <a:p>
            <a:r>
              <a:rPr lang="en-US" sz="2800" b="1" dirty="0"/>
              <a:t>Assistant </a:t>
            </a:r>
            <a:r>
              <a:rPr lang="en-US" sz="2800" b="1" dirty="0" err="1"/>
              <a:t>leacterur</a:t>
            </a:r>
            <a:r>
              <a:rPr lang="en-US" sz="2800" b="1" dirty="0"/>
              <a:t> Orthopedic Department </a:t>
            </a:r>
          </a:p>
          <a:p>
            <a:r>
              <a:rPr lang="en-US" sz="2800" b="1" dirty="0" err="1"/>
              <a:t>Azhar</a:t>
            </a:r>
            <a:r>
              <a:rPr lang="en-US" sz="2800" b="1" dirty="0"/>
              <a:t> </a:t>
            </a:r>
            <a:r>
              <a:rPr lang="en-US" sz="2800" b="1" dirty="0" err="1"/>
              <a:t>University-Demitta</a:t>
            </a:r>
            <a:r>
              <a:rPr lang="en-US" sz="2800" b="1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2E1BCE-21C0-0D1F-C60B-F74955CC7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143" y="442987"/>
            <a:ext cx="1995714" cy="17462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C96BB6-FA26-A963-1FFF-C0F0308194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43" y="442987"/>
            <a:ext cx="2392740" cy="194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3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CC35-4C61-EF0D-04A1-E9B8C9DB0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What’s Terrible Triad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8E048-AC1C-30D1-D05D-44C097AF4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Elbow dislocation </a:t>
            </a:r>
          </a:p>
          <a:p>
            <a:r>
              <a:rPr lang="en-US" dirty="0"/>
              <a:t>Coronoid fracture </a:t>
            </a:r>
          </a:p>
          <a:p>
            <a:r>
              <a:rPr lang="en-US" dirty="0"/>
              <a:t>Radial head fracture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B4B32A-C91B-1249-DF1E-1B46EB779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67" y="1690687"/>
            <a:ext cx="5019523" cy="397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5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306EA-2A9B-AB80-F68D-1C317DA39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                        Why is terrible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B0EB5-2D34-86DC-4E93-1DF942673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Extremely unstable </a:t>
            </a:r>
          </a:p>
          <a:p>
            <a:pPr marL="0" indent="0">
              <a:buNone/>
            </a:pPr>
            <a:r>
              <a:rPr lang="en-US" dirty="0"/>
              <a:t>              1- Instability . 2- loss of congruency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Small fragment so difficult to repair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Pt don’t be do well</a:t>
            </a:r>
          </a:p>
          <a:p>
            <a:pPr marL="0" indent="0">
              <a:buNone/>
            </a:pPr>
            <a:r>
              <a:rPr lang="en-US" dirty="0"/>
              <a:t>        stiffness</a:t>
            </a:r>
          </a:p>
          <a:p>
            <a:pPr marL="0" indent="0">
              <a:buNone/>
            </a:pPr>
            <a:r>
              <a:rPr lang="en-US" dirty="0"/>
              <a:t>       residual instability 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Unware</a:t>
            </a:r>
            <a:r>
              <a:rPr lang="en-US" dirty="0"/>
              <a:t> magnitude of injury </a:t>
            </a:r>
          </a:p>
        </p:txBody>
      </p:sp>
    </p:spTree>
    <p:extLst>
      <p:ext uri="{BB962C8B-B14F-4D97-AF65-F5344CB8AC3E}">
        <p14:creationId xmlns:p14="http://schemas.microsoft.com/office/powerpoint/2010/main" val="2099399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A6CA6-CDCA-3291-B6F0-9D2E52972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Mechanism of injury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C72C5-E7F9-837A-23F3-15089C47E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FOOSH                                   </a:t>
            </a:r>
            <a:r>
              <a:rPr lang="en-US" dirty="0">
                <a:solidFill>
                  <a:srgbClr val="FF0000"/>
                </a:solidFill>
              </a:rPr>
              <a:t>Axial load</a:t>
            </a:r>
            <a:r>
              <a:rPr lang="en-US" dirty="0"/>
              <a:t> </a:t>
            </a:r>
          </a:p>
          <a:p>
            <a:r>
              <a:rPr lang="en-US" dirty="0"/>
              <a:t>Relative elbow extension.      </a:t>
            </a:r>
            <a:r>
              <a:rPr lang="en-US" dirty="0" err="1">
                <a:solidFill>
                  <a:srgbClr val="FF0000"/>
                </a:solidFill>
              </a:rPr>
              <a:t>valgus</a:t>
            </a:r>
            <a:r>
              <a:rPr lang="en-US" dirty="0"/>
              <a:t> </a:t>
            </a:r>
          </a:p>
          <a:p>
            <a:r>
              <a:rPr lang="en-US" dirty="0"/>
              <a:t>Forearm rotation             </a:t>
            </a:r>
            <a:r>
              <a:rPr lang="en-US" dirty="0">
                <a:solidFill>
                  <a:srgbClr val="FF0000"/>
                </a:solidFill>
              </a:rPr>
              <a:t>supination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      </a:t>
            </a:r>
            <a:r>
              <a:rPr lang="en-US" b="1" dirty="0" err="1">
                <a:solidFill>
                  <a:srgbClr val="00B050"/>
                </a:solidFill>
              </a:rPr>
              <a:t>Posterolateral</a:t>
            </a:r>
            <a:r>
              <a:rPr lang="en-US" b="1" dirty="0">
                <a:solidFill>
                  <a:srgbClr val="00B050"/>
                </a:solidFill>
              </a:rPr>
              <a:t> Rotatory Instability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019B0-402C-A3DF-6AEE-E17C85C92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595" y="1690687"/>
            <a:ext cx="3658205" cy="352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61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2C4C3-9AEA-CCB9-76BA-2852504DA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Lateral collateral ligament ( complex)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1332C-168F-EB7E-DC99-8629F303F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Redial collateral ligament</a:t>
            </a:r>
          </a:p>
          <a:p>
            <a:endParaRPr lang="en-US" dirty="0"/>
          </a:p>
          <a:p>
            <a:r>
              <a:rPr lang="en-US" dirty="0"/>
              <a:t>Lateral ulnar collateral ligament </a:t>
            </a:r>
          </a:p>
          <a:p>
            <a:endParaRPr lang="en-US" dirty="0"/>
          </a:p>
          <a:p>
            <a:r>
              <a:rPr lang="en-US" dirty="0"/>
              <a:t>Annular ligament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23FF48-B37D-6666-716E-B75DBF747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083" y="1825625"/>
            <a:ext cx="2804584" cy="380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7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7570D-2225-B06F-41DB-2529C2FE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Medial collateral ligament </a:t>
            </a:r>
            <a:r>
              <a:rPr lang="en-US" b="1">
                <a:solidFill>
                  <a:schemeClr val="accent1"/>
                </a:solidFill>
              </a:rPr>
              <a:t>(complex )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8B394-978E-9E23-8BE2-8BEA66F9A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Anterior bundle </a:t>
            </a:r>
          </a:p>
          <a:p>
            <a:endParaRPr lang="en-US" dirty="0"/>
          </a:p>
          <a:p>
            <a:r>
              <a:rPr lang="en-US" dirty="0"/>
              <a:t>Posterior bundle </a:t>
            </a:r>
          </a:p>
          <a:p>
            <a:endParaRPr lang="en-US" dirty="0"/>
          </a:p>
          <a:p>
            <a:r>
              <a:rPr lang="en-US" dirty="0"/>
              <a:t>Transverse bundle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70468-B1B9-43FC-D335-4951C2B96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15456"/>
            <a:ext cx="46863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08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7D181-10B9-ED6A-9E9C-D7FF50477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Proximal ulna –anterior </a:t>
            </a:r>
            <a:r>
              <a:rPr lang="en-US" b="1" dirty="0" err="1">
                <a:solidFill>
                  <a:schemeClr val="accent1"/>
                </a:solidFill>
              </a:rPr>
              <a:t>cornoid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F30AF-44A5-E31E-8EE5-69E33BA95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Anterior capsule.     </a:t>
            </a:r>
          </a:p>
          <a:p>
            <a:r>
              <a:rPr lang="en-US" b="1" dirty="0" err="1">
                <a:solidFill>
                  <a:srgbClr val="0070C0"/>
                </a:solidFill>
              </a:rPr>
              <a:t>Brachialis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  <a:p>
            <a:r>
              <a:rPr lang="en-US" dirty="0">
                <a:solidFill>
                  <a:schemeClr val="accent4"/>
                </a:solidFill>
              </a:rPr>
              <a:t>Anterior bundle of medial collateral ligament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D7226-4CBB-2F3E-8E26-EB925BF9B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08900" y="2668513"/>
            <a:ext cx="42545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55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3A9B-0287-89E8-4DC1-A70CC20DB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Injury pattern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6C110-8A74-9486-E13C-DD8B52FBD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Posterior dislocation &amp; radial head fracture </a:t>
            </a:r>
          </a:p>
          <a:p>
            <a:r>
              <a:rPr lang="en-US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Posterior dislocation, coronoid fracture &amp;radial head fracture </a:t>
            </a:r>
          </a:p>
          <a:p>
            <a:r>
              <a:rPr lang="en-US" dirty="0" err="1"/>
              <a:t>Transolecranon</a:t>
            </a:r>
            <a:r>
              <a:rPr lang="en-US" dirty="0"/>
              <a:t> fracture dislocation </a:t>
            </a:r>
          </a:p>
          <a:p>
            <a:pPr marL="0" indent="0">
              <a:buNone/>
            </a:pPr>
            <a:r>
              <a:rPr lang="en-US" dirty="0"/>
              <a:t>1- anterior.           2- posterior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34E270-2595-FC7D-7725-533EA4FCF1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84" t="28764" r="16045" b="45660"/>
          <a:stretch/>
        </p:blipFill>
        <p:spPr>
          <a:xfrm>
            <a:off x="8224762" y="681037"/>
            <a:ext cx="3129038" cy="15760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B0767B-EC0A-377B-2184-9E85F590B8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0" t="46977" r="16412" b="20083"/>
          <a:stretch/>
        </p:blipFill>
        <p:spPr>
          <a:xfrm>
            <a:off x="8224762" y="2914308"/>
            <a:ext cx="2781905" cy="20296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605CCA-5FC6-1AC2-4B53-DD79DCCE72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49" t="53953" r="15742" b="19962"/>
          <a:stretch/>
        </p:blipFill>
        <p:spPr>
          <a:xfrm>
            <a:off x="544286" y="4067024"/>
            <a:ext cx="2645833" cy="1844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E37102-8B47-F665-6C6B-7985F9BFDE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7" t="23726" r="18661" b="50000"/>
          <a:stretch/>
        </p:blipFill>
        <p:spPr>
          <a:xfrm>
            <a:off x="4293810" y="4067025"/>
            <a:ext cx="3205238" cy="184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71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13F95-04A7-19BF-0BB0-C593A245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>
                <a:solidFill>
                  <a:schemeClr val="accent1"/>
                </a:solidFill>
              </a:rPr>
              <a:t>Redaial</a:t>
            </a:r>
            <a:r>
              <a:rPr lang="en-US" b="1" i="1" dirty="0">
                <a:solidFill>
                  <a:schemeClr val="accent1"/>
                </a:solidFill>
              </a:rPr>
              <a:t> head fracture</a:t>
            </a:r>
            <a:r>
              <a:rPr lang="en-US" sz="3200" b="1" i="1" dirty="0">
                <a:solidFill>
                  <a:schemeClr val="accent1"/>
                </a:solidFill>
              </a:rPr>
              <a:t> modified Mason classification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A0017-4EAD-DD47-1403-E9A3AC8F9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I: non displaced.  &lt;2mm No block for rotation</a:t>
            </a:r>
          </a:p>
          <a:p>
            <a:r>
              <a:rPr lang="en-US" dirty="0"/>
              <a:t>Type II : displaced      internal fixation </a:t>
            </a:r>
          </a:p>
          <a:p>
            <a:r>
              <a:rPr lang="en-US" dirty="0"/>
              <a:t>Type III : displaced comminuted       </a:t>
            </a:r>
            <a:r>
              <a:rPr lang="en-US" dirty="0" err="1"/>
              <a:t>irrreperable</a:t>
            </a:r>
            <a:r>
              <a:rPr lang="en-US" dirty="0"/>
              <a:t> </a:t>
            </a:r>
          </a:p>
          <a:p>
            <a:r>
              <a:rPr lang="en-US" dirty="0"/>
              <a:t>Type IV : fracture +dislocation </a:t>
            </a:r>
          </a:p>
        </p:txBody>
      </p:sp>
    </p:spTree>
    <p:extLst>
      <p:ext uri="{BB962C8B-B14F-4D97-AF65-F5344CB8AC3E}">
        <p14:creationId xmlns:p14="http://schemas.microsoft.com/office/powerpoint/2010/main" val="2695162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3F21-1B14-D1B2-BD1C-D358085B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coronoid fracture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0BD1E-6914-3F46-220B-91E9D1AA2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Regan &amp;</a:t>
            </a:r>
            <a:r>
              <a:rPr lang="en-US" dirty="0" err="1"/>
              <a:t>Morrey</a:t>
            </a:r>
            <a:r>
              <a:rPr lang="en-US" dirty="0"/>
              <a:t> </a:t>
            </a:r>
          </a:p>
          <a:p>
            <a:r>
              <a:rPr lang="en-US" dirty="0"/>
              <a:t>Type I : tip </a:t>
            </a:r>
          </a:p>
          <a:p>
            <a:r>
              <a:rPr lang="en-US" dirty="0"/>
              <a:t>Type II : &lt;50%</a:t>
            </a:r>
          </a:p>
          <a:p>
            <a:r>
              <a:rPr lang="en-US" dirty="0"/>
              <a:t>Type III &gt;50%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738E4-BBAA-C717-DF91-5E6FAB1B0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357" y="1825625"/>
            <a:ext cx="5593443" cy="346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38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04426-376C-CB6B-5C9A-FD4CCFC23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Case presentation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42E43-A2E1-83AF-69B1-73C8BE723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Male pt 60 y manual worker FOOSH supination </a:t>
            </a:r>
          </a:p>
          <a:p>
            <a:pPr marL="0" indent="0">
              <a:buNone/>
            </a:pPr>
            <a:r>
              <a:rPr lang="en-US" dirty="0"/>
              <a:t>X ray after showing diagnosis as: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 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      Posterior dislocation, coronoid fracture &amp;radial head fracture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547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A1E8-5882-A9D7-A36E-C655DE7F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Preoperative  radiology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37055A-ECB1-5987-59FC-C6774C030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642" y="3308837"/>
            <a:ext cx="2706309" cy="3199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AC847-AF22-B2FB-E43C-991A6741F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890" y="3257037"/>
            <a:ext cx="2921000" cy="31991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6628E4-2977-9CE7-BFFC-280EC0C802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2" t="74362" r="7111" b="2644"/>
          <a:stretch/>
        </p:blipFill>
        <p:spPr>
          <a:xfrm>
            <a:off x="7447236" y="468331"/>
            <a:ext cx="4042635" cy="2685500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2FC16B9-AC6F-C7D4-EC96-CAFB77DA9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5" t="22917" r="28319" b="11622"/>
          <a:stretch/>
        </p:blipFill>
        <p:spPr>
          <a:xfrm>
            <a:off x="1035960" y="3976688"/>
            <a:ext cx="3259062" cy="2531307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5137E7-D5EF-5285-0F8D-7FEC83F1BD5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9" t="5444" r="3668" b="31166"/>
          <a:stretch/>
        </p:blipFill>
        <p:spPr>
          <a:xfrm>
            <a:off x="950486" y="1276433"/>
            <a:ext cx="4166404" cy="247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73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44D16-6DD3-D51C-E4C7-20907210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Treatment Protocol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F8115-DD86-020A-FE67-5E4B9180B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Fix or suture coronoid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Fixation /replace radial head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Repair LCL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UNSTABLE repair MCL</a:t>
            </a:r>
          </a:p>
          <a:p>
            <a:pPr marL="0" indent="0">
              <a:buNone/>
            </a:pPr>
            <a:r>
              <a:rPr lang="en-US" dirty="0"/>
              <a:t>IF UNSTABLE hinged  ex fix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Mckee</a:t>
            </a:r>
            <a:r>
              <a:rPr lang="en-US" dirty="0"/>
              <a:t> ,</a:t>
            </a:r>
            <a:r>
              <a:rPr lang="en-US" dirty="0" err="1"/>
              <a:t>pugh,schemitsch</a:t>
            </a:r>
            <a:r>
              <a:rPr lang="en-US" dirty="0"/>
              <a:t> </a:t>
            </a:r>
            <a:r>
              <a:rPr lang="en-US" dirty="0" err="1"/>
              <a:t>et,al</a:t>
            </a:r>
            <a:r>
              <a:rPr lang="en-US" dirty="0"/>
              <a:t> JBJS (A)04. 36 patient </a:t>
            </a:r>
          </a:p>
        </p:txBody>
      </p:sp>
    </p:spTree>
    <p:extLst>
      <p:ext uri="{BB962C8B-B14F-4D97-AF65-F5344CB8AC3E}">
        <p14:creationId xmlns:p14="http://schemas.microsoft.com/office/powerpoint/2010/main" val="1323372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35A58-2568-BEE3-0A89-099C1CAA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Operation  Steps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B8A7E-EA40-5607-A34F-36FE93F94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incision </a:t>
            </a:r>
            <a:r>
              <a:rPr lang="en-US" dirty="0" err="1"/>
              <a:t>kaplan</a:t>
            </a:r>
            <a:r>
              <a:rPr lang="en-US" dirty="0"/>
              <a:t> approach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Trans fraction approach of radius reach coronoid and fixed by anchor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Fixation of head Radius by plate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Repair of lateral collateral ligament in  lateral numeral epicondyle </a:t>
            </a:r>
          </a:p>
        </p:txBody>
      </p:sp>
    </p:spTree>
    <p:extLst>
      <p:ext uri="{BB962C8B-B14F-4D97-AF65-F5344CB8AC3E}">
        <p14:creationId xmlns:p14="http://schemas.microsoft.com/office/powerpoint/2010/main" val="3160180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7815A-119C-37F0-BC76-139CFBF2E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Intra operative x-ray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552183-592B-89A2-D45E-26DD6AE17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214" y="2343451"/>
            <a:ext cx="2222500" cy="32663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708440-F1BC-4FF0-D1DA-716170D21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716" y="2343451"/>
            <a:ext cx="2343451" cy="33222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A3717C-AFA5-3B8B-F6F0-E5B5045CD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358" y="2399297"/>
            <a:ext cx="2343452" cy="32663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78FFAA-8CB9-9FBC-7877-38110B5017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4" y="2343452"/>
            <a:ext cx="2566596" cy="32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64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97DB-B167-117E-FA43-ABC34973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one day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FF79CD-AAE6-DB41-59B4-CCE130359C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7143"/>
            <a:ext cx="4120848" cy="408214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0CB2BB-2ACC-DF86-8315-623671B00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238" y="2343452"/>
            <a:ext cx="3930952" cy="374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13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577B-8637-E4D4-660D-805286027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82C7C56-9C99-91C7-7651-62DBB0F13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1" t="28579" r="10714" b="17913"/>
          <a:stretch/>
        </p:blipFill>
        <p:spPr>
          <a:xfrm>
            <a:off x="619881" y="1690688"/>
            <a:ext cx="2373690" cy="2134431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F7BE76-3366-7E3A-DD0D-9D9B5468D4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5" r="7143" b="21430"/>
          <a:stretch/>
        </p:blipFill>
        <p:spPr>
          <a:xfrm>
            <a:off x="619881" y="4142619"/>
            <a:ext cx="2373690" cy="21344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4C5958-07A8-6CBC-4E80-1DAAF82B84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2"/>
          <a:stretch/>
        </p:blipFill>
        <p:spPr>
          <a:xfrm>
            <a:off x="3628571" y="1889881"/>
            <a:ext cx="3522739" cy="4263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9E922A-6868-82EA-D728-4ECBF3CB0A9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3" b="8853"/>
          <a:stretch/>
        </p:blipFill>
        <p:spPr>
          <a:xfrm>
            <a:off x="7589762" y="1889880"/>
            <a:ext cx="3764037" cy="426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84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C3A5C1-6089-4F09-2088-41592881A8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5" t="22494" r="16342" b="29777"/>
          <a:stretch/>
        </p:blipFill>
        <p:spPr>
          <a:xfrm>
            <a:off x="982738" y="1390952"/>
            <a:ext cx="4036786" cy="447523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7BD5E6-8043-75B0-A555-E4C74AB6F8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30225" r="29243" b="22855"/>
          <a:stretch/>
        </p:blipFill>
        <p:spPr>
          <a:xfrm>
            <a:off x="5790595" y="1542144"/>
            <a:ext cx="4747381" cy="432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02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C9B614-2E07-EE2C-4DEB-C5E0D3F09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1" t="32016" r="17886" b="31535"/>
          <a:stretch/>
        </p:blipFill>
        <p:spPr>
          <a:xfrm>
            <a:off x="816429" y="1496786"/>
            <a:ext cx="3416904" cy="424845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B113D7-2446-A5F2-0C14-B8380DF8658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451" y="1632858"/>
            <a:ext cx="3202217" cy="39494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64D394-D0BD-1A0C-9040-B48574D25E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0" b="19308"/>
          <a:stretch/>
        </p:blipFill>
        <p:spPr>
          <a:xfrm>
            <a:off x="8657166" y="453571"/>
            <a:ext cx="2921000" cy="2721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868EB2-4C94-FB81-6FFA-789583921B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7"/>
          <a:stretch/>
        </p:blipFill>
        <p:spPr>
          <a:xfrm>
            <a:off x="8657166" y="3429000"/>
            <a:ext cx="2921000" cy="257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06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6B6A-3A7D-A64F-1C80-7D198D5D0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operative radiology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024228-CC83-40AA-D0C6-6DD8F803DE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2" t="13611" r="19053" b="26278"/>
          <a:stretch/>
        </p:blipFill>
        <p:spPr>
          <a:xfrm>
            <a:off x="838199" y="1690688"/>
            <a:ext cx="2246087" cy="419062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8B548E-0026-C5BE-A5CA-E7EF32C9F7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52"/>
          <a:stretch/>
        </p:blipFill>
        <p:spPr>
          <a:xfrm>
            <a:off x="3577166" y="1829405"/>
            <a:ext cx="3256644" cy="39309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6D24F0-909A-B31C-D893-93440B3170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2" b="23498"/>
          <a:stretch/>
        </p:blipFill>
        <p:spPr>
          <a:xfrm>
            <a:off x="8188477" y="544286"/>
            <a:ext cx="2921000" cy="2600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7D44E1-CE77-A1A9-8867-9F334B9A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8" t="26060" r="6107" b="21159"/>
          <a:stretch/>
        </p:blipFill>
        <p:spPr>
          <a:xfrm>
            <a:off x="7982857" y="3323923"/>
            <a:ext cx="3256644" cy="243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12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9C750-89FA-5D94-C188-06C280BA0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               2</a:t>
            </a:r>
            <a:r>
              <a:rPr lang="en-US" b="1" i="1" baseline="30000" dirty="0">
                <a:solidFill>
                  <a:schemeClr val="accent1"/>
                </a:solidFill>
              </a:rPr>
              <a:t>nd</a:t>
            </a:r>
            <a:r>
              <a:rPr lang="en-US" b="1" i="1" dirty="0">
                <a:solidFill>
                  <a:schemeClr val="accent1"/>
                </a:solidFill>
              </a:rPr>
              <a:t> day of surgery </a:t>
            </a:r>
          </a:p>
        </p:txBody>
      </p:sp>
      <p:pic>
        <p:nvPicPr>
          <p:cNvPr id="4" name="trim.F77770D6-9BAF-48CF-A2DA-9F6A22419C97.MOV">
            <a:hlinkClick r:id="" action="ppaction://media"/>
            <a:extLst>
              <a:ext uri="{FF2B5EF4-FFF2-40B4-BE49-F238E27FC236}">
                <a16:creationId xmlns:a16="http://schemas.microsoft.com/office/drawing/2014/main" id="{5F7E517E-A6ED-4AA2-8CC7-D1C2F97A2F1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374789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A8741-1114-D056-61FA-C65CAABC4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                    Rehabilitation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1C156-084A-8652-20A9-539CE92AC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Stiffness vs. Instability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So …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Posterior splint for 2weeks 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Start active flexion after 2weeks 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Start active and passive rotation at 90 flexion 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Start extension at 3 weeks active only </a:t>
            </a:r>
          </a:p>
        </p:txBody>
      </p:sp>
    </p:spTree>
    <p:extLst>
      <p:ext uri="{BB962C8B-B14F-4D97-AF65-F5344CB8AC3E}">
        <p14:creationId xmlns:p14="http://schemas.microsoft.com/office/powerpoint/2010/main" val="2175817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E25B4-823C-ADE6-D433-026FCDBAE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6 weeks  </a:t>
            </a:r>
          </a:p>
        </p:txBody>
      </p:sp>
      <p:pic>
        <p:nvPicPr>
          <p:cNvPr id="4" name="trim.128712EE-E57C-427A-BB6F-590273606098.MOV">
            <a:hlinkClick r:id="" action="ppaction://media"/>
            <a:extLst>
              <a:ext uri="{FF2B5EF4-FFF2-40B4-BE49-F238E27FC236}">
                <a16:creationId xmlns:a16="http://schemas.microsoft.com/office/drawing/2014/main" id="{61CB120C-B1FF-4161-A852-5689B333406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64881" y="1194405"/>
            <a:ext cx="5337024" cy="5298470"/>
          </a:xfrm>
        </p:spPr>
      </p:pic>
    </p:spTree>
    <p:extLst>
      <p:ext uri="{BB962C8B-B14F-4D97-AF65-F5344CB8AC3E}">
        <p14:creationId xmlns:p14="http://schemas.microsoft.com/office/powerpoint/2010/main" val="428945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D0910-900D-2BC6-1F5E-608709475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                            </a:t>
            </a:r>
            <a:r>
              <a:rPr lang="en-US" b="1" i="1" dirty="0">
                <a:solidFill>
                  <a:schemeClr val="accent1"/>
                </a:solidFill>
              </a:rPr>
              <a:t>summary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DCA2B-6052-82F3-4C14-10DCE4D5A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</a:rPr>
              <a:t>Not to be terrible  IF </a:t>
            </a:r>
          </a:p>
          <a:p>
            <a:r>
              <a:rPr lang="en-US" dirty="0"/>
              <a:t>Isolated injury &amp; cooperative patient </a:t>
            </a:r>
          </a:p>
          <a:p>
            <a:r>
              <a:rPr lang="en-US" dirty="0"/>
              <a:t>Stable repair &amp; motion </a:t>
            </a:r>
          </a:p>
          <a:p>
            <a:r>
              <a:rPr lang="en-US" dirty="0"/>
              <a:t>Coronoid fixation </a:t>
            </a:r>
          </a:p>
          <a:p>
            <a:r>
              <a:rPr lang="en-US" dirty="0"/>
              <a:t>Redial head arthroplasty vs. ORIF </a:t>
            </a:r>
          </a:p>
          <a:p>
            <a:r>
              <a:rPr lang="en-US" dirty="0"/>
              <a:t>LCL repair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BBE2-385B-95A4-CB3F-B1C3F4A5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                           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19E26-6BE7-6CDE-3285-739B3EABA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i="1" dirty="0">
                <a:solidFill>
                  <a:srgbClr val="FF0000"/>
                </a:solidFill>
              </a:rPr>
              <a:t>Terrible IF </a:t>
            </a:r>
          </a:p>
          <a:p>
            <a:r>
              <a:rPr lang="en-US" b="1" dirty="0">
                <a:solidFill>
                  <a:srgbClr val="FF0000"/>
                </a:solidFill>
              </a:rPr>
              <a:t>Poor stability after repair complete </a:t>
            </a:r>
          </a:p>
          <a:p>
            <a:r>
              <a:rPr lang="en-US" dirty="0"/>
              <a:t>Multi-trauma </a:t>
            </a:r>
          </a:p>
          <a:p>
            <a:r>
              <a:rPr lang="en-US" dirty="0"/>
              <a:t>ICU stay </a:t>
            </a:r>
          </a:p>
          <a:p>
            <a:r>
              <a:rPr lang="en-US" dirty="0"/>
              <a:t> Head injury </a:t>
            </a:r>
          </a:p>
          <a:p>
            <a:r>
              <a:rPr lang="en-US" dirty="0"/>
              <a:t>Non weight bearing on lower extremity </a:t>
            </a:r>
          </a:p>
          <a:p>
            <a:r>
              <a:rPr lang="en-US" b="1" dirty="0">
                <a:solidFill>
                  <a:srgbClr val="FF0000"/>
                </a:solidFill>
              </a:rPr>
              <a:t>Uncooperative patient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976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B1A4-0BF1-F8E6-3532-E7FB298E3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56780"/>
          </a:xfrm>
        </p:spPr>
        <p:txBody>
          <a:bodyPr/>
          <a:lstStyle/>
          <a:p>
            <a:r>
              <a:rPr lang="en-US" sz="7200" b="1" dirty="0"/>
              <a:t>               </a:t>
            </a:r>
            <a:r>
              <a:rPr lang="en-US" sz="7200" b="1" i="1" dirty="0" err="1">
                <a:solidFill>
                  <a:schemeClr val="accent1"/>
                </a:solidFill>
                <a:latin typeface="Baguet Script" pitchFamily="2" charset="77"/>
              </a:rPr>
              <a:t>Tkanks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3460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Microsoft Office PowerPoint</Application>
  <PresentationFormat>Widescreen</PresentationFormat>
  <Paragraphs>108</Paragraphs>
  <Slides>26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Baguet Script</vt:lpstr>
      <vt:lpstr>Calibri</vt:lpstr>
      <vt:lpstr>Calibri Light</vt:lpstr>
      <vt:lpstr>Office Theme</vt:lpstr>
      <vt:lpstr>Terrible Triad</vt:lpstr>
      <vt:lpstr>What’s Terrible Triad</vt:lpstr>
      <vt:lpstr>                        Why is terrible </vt:lpstr>
      <vt:lpstr>Mechanism of injury </vt:lpstr>
      <vt:lpstr>Lateral collateral ligament ( complex)</vt:lpstr>
      <vt:lpstr>Medial collateral ligament (complex )</vt:lpstr>
      <vt:lpstr>Proximal ulna –anterior cornoid </vt:lpstr>
      <vt:lpstr>Injury pattern </vt:lpstr>
      <vt:lpstr>Redaial head fracture modified Mason classification </vt:lpstr>
      <vt:lpstr>Classification coronoid fracture </vt:lpstr>
      <vt:lpstr>Case presentation </vt:lpstr>
      <vt:lpstr>Preoperative  radiology </vt:lpstr>
      <vt:lpstr>Treatment Protocol </vt:lpstr>
      <vt:lpstr>Operation  Steps </vt:lpstr>
      <vt:lpstr>Intra operative x-ray </vt:lpstr>
      <vt:lpstr>After one day</vt:lpstr>
      <vt:lpstr>Case 2</vt:lpstr>
      <vt:lpstr>PowerPoint Presentation</vt:lpstr>
      <vt:lpstr>PowerPoint Presentation</vt:lpstr>
      <vt:lpstr>Post operative radiology </vt:lpstr>
      <vt:lpstr>               2nd day of surgery </vt:lpstr>
      <vt:lpstr>                    Rehabilitation </vt:lpstr>
      <vt:lpstr>After 6 weeks  </vt:lpstr>
      <vt:lpstr>                            summary </vt:lpstr>
      <vt:lpstr>                           Summary </vt:lpstr>
      <vt:lpstr>               Tkanks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Terrible Triad</dc:title>
  <dc:creator>moatazeldeep@ymail.com</dc:creator>
  <cp:lastModifiedBy>DEMO AV</cp:lastModifiedBy>
  <cp:revision>7</cp:revision>
  <dcterms:created xsi:type="dcterms:W3CDTF">2023-09-27T07:21:40Z</dcterms:created>
  <dcterms:modified xsi:type="dcterms:W3CDTF">2023-12-28T08:54:59Z</dcterms:modified>
</cp:coreProperties>
</file>