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145705356" r:id="rId2"/>
    <p:sldId id="2145705354" r:id="rId3"/>
    <p:sldId id="261" r:id="rId4"/>
    <p:sldId id="436" r:id="rId5"/>
    <p:sldId id="375" r:id="rId6"/>
    <p:sldId id="440" r:id="rId7"/>
    <p:sldId id="441" r:id="rId8"/>
    <p:sldId id="354" r:id="rId9"/>
    <p:sldId id="438" r:id="rId10"/>
    <p:sldId id="439" r:id="rId11"/>
    <p:sldId id="360" r:id="rId12"/>
    <p:sldId id="288" r:id="rId13"/>
    <p:sldId id="372" r:id="rId14"/>
    <p:sldId id="449" r:id="rId15"/>
    <p:sldId id="450" r:id="rId16"/>
    <p:sldId id="451" r:id="rId17"/>
    <p:sldId id="442" r:id="rId18"/>
    <p:sldId id="443" r:id="rId19"/>
    <p:sldId id="452" r:id="rId20"/>
    <p:sldId id="453" r:id="rId21"/>
    <p:sldId id="454" r:id="rId22"/>
    <p:sldId id="373" r:id="rId23"/>
    <p:sldId id="445" r:id="rId24"/>
    <p:sldId id="433" r:id="rId25"/>
    <p:sldId id="447" r:id="rId26"/>
    <p:sldId id="448" r:id="rId27"/>
    <p:sldId id="446" r:id="rId28"/>
    <p:sldId id="444" r:id="rId29"/>
    <p:sldId id="391" r:id="rId3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9"/>
    <p:restoredTop sz="94595"/>
  </p:normalViewPr>
  <p:slideViewPr>
    <p:cSldViewPr>
      <p:cViewPr varScale="1">
        <p:scale>
          <a:sx n="80" d="100"/>
          <a:sy n="80" d="100"/>
        </p:scale>
        <p:origin x="174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85D0D7A-19F7-114D-A1F8-9328468F1FB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BC7D2D4-AC08-7B7C-01CD-98F6064C54A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FE42D8E6-2AE2-161D-7577-C4DB6B3BF68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4A65E2C-543D-40D9-8BF1-99012F5677D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23D9869-C932-AC48-566C-07CDA3E8AF1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CB355A5-373F-18ED-4D02-EFFC2D1CA7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38A0DF-8DFF-BF44-B36E-4D2E70D8BF3A}" type="slidenum">
              <a:rPr lang="en-US" altLang="en-EG"/>
              <a:pPr/>
              <a:t>‹#›</a:t>
            </a:fld>
            <a:endParaRPr lang="en-US" altLang="en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631EDA-8E67-ACB9-D617-7B23256A38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68C1A1-805D-337B-4C53-861CE3A7C6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BC3098-70D8-8A07-7CBB-28A2C99A5A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7AC9EC-1868-2040-920E-ACF8BE18D0E5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417016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818" y="198120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ABBE8B-7942-4498-1942-910D52051E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09D8F4-3FA2-7427-FE21-89683FE19B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9CEDF4-E752-4385-0BD4-9E1F8424E6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D3EF85-B66A-544D-A573-A80D902BD702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3935509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958289-D48C-A818-EA74-5DD0A4936F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09F778A-F3C6-5590-205E-CFC9705477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8C8A7D-6020-9640-A7AF-BB51E51FC7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246FCB-0FA8-4E46-B481-6B7E8AF01E70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1364115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BEF3B3-811D-D1E1-C44F-7EBB7A482E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9C4C51-0A25-FD60-E4C9-033492EAC0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F56C86-4945-A97D-185B-609BA1EAD7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8FB0ED-C38F-C34A-9659-A6CC70A0BF87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49725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BA1A80C-64EB-1751-ACC6-B78B5BB8A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22F0368-81F2-F763-F30D-9D3739A1A4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39B3E2B-FD19-A6F1-7B61-D294019C44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DC6FA6-5688-D64F-A2AC-1EE5084ACAFC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288119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8A08039-8B50-4B29-07D6-C070FE7BE9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6BCCC51-9D5F-8ABD-35B2-83220E52E7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DA03C26-77D0-8EC3-0DCC-276B33E7D1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4AF93B-B583-B74F-A3F6-CD4BC8E151AD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87724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B8F9D20-16CA-AD88-8897-4C3339526A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F428A67-818C-2FF4-C72B-B55D586951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B17A7C0-224E-009F-1C98-6955F00E34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144DA-BC6E-664B-9A04-6246DAF5763D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2478272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EC8658-A7CD-2261-5B4E-92365452E1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B1A093-1AFB-43DB-C873-B241C1341C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F75D61-B1B3-7D5E-838E-CD4668508A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DB1116-2099-8F40-8F45-6778244BA726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256359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D73E95-D3D8-1017-C226-46D9A9D157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497B1A-18EE-0362-8FEB-616D6B6E99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BDECE4-414C-B5B1-8A8D-457F9784DC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C535BE-40F8-7546-B4F2-7AF10486E0CD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1098816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D7531D-A5E6-B12D-B941-105A831BDA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97ED65-AA48-9442-A658-58CE1D0F96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2301C2-C005-6CD9-3D62-2AD7DDC2E4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828486-F6FE-AC4E-9B06-C4C472B88D00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1857799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1D061B-D7AF-C3CE-C90D-1E2EE7846A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01954F-4BE0-BA8C-B177-249BE4B4C3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B04510-83BA-ABDA-5B1C-BC61B2FB6A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ACB9B9-F0F9-6243-8124-410A8B5196E7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57382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endParaRPr lang="ar-SA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352E6-28EB-DF92-E4EA-EDC9F2B931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063D9A-DC67-93AE-0961-F06EB17BED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0E16F7-94CC-F37F-A714-5C6623DAE5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EA09AD-8F75-C34B-B572-63F19F0720BB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896802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D2347C-D73C-F8D8-3E4D-C4E83CC9E0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2D9B724-DA10-6C86-4193-EB2D5439C5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637F17-90E3-1AF2-5E9A-AC4FA5A958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BC0F9E-82CA-D14B-BD2E-EED4C69AC575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2929629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2F6733-D359-8DF1-9D7B-7D8DDA3B01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4AC63-25E6-9288-A4E8-CDE74B7DA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9A6BE-CB14-128E-B506-7CC8B3F0F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5A0916CA-DF6B-304A-8169-921A46FB92F6}" type="slidenum">
              <a:rPr lang="en-US" altLang="en-EG"/>
              <a:pPr/>
              <a:t>‹#›</a:t>
            </a:fld>
            <a:endParaRPr lang="en-US" altLang="en-EG"/>
          </a:p>
        </p:txBody>
      </p:sp>
    </p:spTree>
    <p:extLst>
      <p:ext uri="{BB962C8B-B14F-4D97-AF65-F5344CB8AC3E}">
        <p14:creationId xmlns:p14="http://schemas.microsoft.com/office/powerpoint/2010/main" val="414481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FC1F3D58-0137-E82A-AA7E-E215E207B2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EG"/>
              <a:t>Click to edit Master text styles</a:t>
            </a:r>
          </a:p>
          <a:p>
            <a:pPr lvl="1"/>
            <a:r>
              <a:rPr lang="en-US" altLang="en-EG"/>
              <a:t>Second level</a:t>
            </a:r>
          </a:p>
          <a:p>
            <a:pPr lvl="2"/>
            <a:r>
              <a:rPr lang="en-US" altLang="en-EG"/>
              <a:t>Third level</a:t>
            </a:r>
          </a:p>
          <a:p>
            <a:pPr lvl="3"/>
            <a:r>
              <a:rPr lang="en-US" altLang="en-EG"/>
              <a:t>Fourth level</a:t>
            </a:r>
          </a:p>
          <a:p>
            <a:pPr lvl="4"/>
            <a:r>
              <a:rPr lang="en-US" altLang="en-EG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9D8FECA-5205-85BC-9F53-6D0EFD300E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8A496EE-145A-473B-79FC-033F7149E4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F3C29E0-F8D4-6994-ED6D-0267BD08FE7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B05932C-BDE8-A841-85C5-63633B009CCF}" type="slidenum">
              <a:rPr lang="en-US" altLang="en-EG"/>
              <a:pPr/>
              <a:t>‹#›</a:t>
            </a:fld>
            <a:endParaRPr lang="en-US" altLang="en-EG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C86B285D-FE03-7FA2-EEB0-656A6E598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400"/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99F6E179-077F-A657-E28B-ED004004A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sz="1400"/>
          </a:p>
        </p:txBody>
      </p:sp>
      <p:sp>
        <p:nvSpPr>
          <p:cNvPr id="1036" name="Rectangle 12">
            <a:extLst>
              <a:ext uri="{FF2B5EF4-FFF2-40B4-BE49-F238E27FC236}">
                <a16:creationId xmlns:a16="http://schemas.microsoft.com/office/drawing/2014/main" id="{8601DE09-4C51-C784-F479-69E6DD99A2CA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857568" y="1141413"/>
            <a:ext cx="334433" cy="5448300"/>
          </a:xfrm>
          <a:prstGeom prst="rect">
            <a:avLst/>
          </a:prstGeom>
          <a:solidFill>
            <a:srgbClr val="25669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ar-SA"/>
          </a:p>
        </p:txBody>
      </p:sp>
      <p:sp>
        <p:nvSpPr>
          <p:cNvPr id="1037" name="Rectangle 13">
            <a:extLst>
              <a:ext uri="{FF2B5EF4-FFF2-40B4-BE49-F238E27FC236}">
                <a16:creationId xmlns:a16="http://schemas.microsoft.com/office/drawing/2014/main" id="{C8E0A6C1-915A-EC62-395F-B854CC8B60E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853334" y="2493963"/>
            <a:ext cx="345017" cy="3503612"/>
          </a:xfrm>
          <a:prstGeom prst="rect">
            <a:avLst/>
          </a:prstGeom>
          <a:solidFill>
            <a:srgbClr val="2F82BB">
              <a:alpha val="61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ar-SA"/>
          </a:p>
        </p:txBody>
      </p:sp>
      <p:sp>
        <p:nvSpPr>
          <p:cNvPr id="1040" name="Text Box 16">
            <a:extLst>
              <a:ext uri="{FF2B5EF4-FFF2-40B4-BE49-F238E27FC236}">
                <a16:creationId xmlns:a16="http://schemas.microsoft.com/office/drawing/2014/main" id="{3A1452BD-BDF7-A390-A74E-C8BAF41303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91500" y="2300288"/>
            <a:ext cx="3386667" cy="29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41" tIns="9520" rIns="19041" bIns="9520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ar-SA"/>
          </a:p>
        </p:txBody>
      </p:sp>
      <p:sp>
        <p:nvSpPr>
          <p:cNvPr id="1042" name="Line 18">
            <a:extLst>
              <a:ext uri="{FF2B5EF4-FFF2-40B4-BE49-F238E27FC236}">
                <a16:creationId xmlns:a16="http://schemas.microsoft.com/office/drawing/2014/main" id="{162ECB4D-19AB-BC6B-2295-23C557D529B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04333" y="1"/>
            <a:ext cx="0" cy="68564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43" name="Line 19">
            <a:extLst>
              <a:ext uri="{FF2B5EF4-FFF2-40B4-BE49-F238E27FC236}">
                <a16:creationId xmlns:a16="http://schemas.microsoft.com/office/drawing/2014/main" id="{140CB065-7914-DE88-7579-43D37126DD5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60451" y="1"/>
            <a:ext cx="0" cy="68564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44" name="Text Box 20">
            <a:extLst>
              <a:ext uri="{FF2B5EF4-FFF2-40B4-BE49-F238E27FC236}">
                <a16:creationId xmlns:a16="http://schemas.microsoft.com/office/drawing/2014/main" id="{E0A6670D-A3E0-B4F9-10AF-BA68B90BF33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91500" y="2300288"/>
            <a:ext cx="3386667" cy="29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41" tIns="9520" rIns="19041" bIns="9520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ar-SA"/>
          </a:p>
        </p:txBody>
      </p:sp>
      <p:sp>
        <p:nvSpPr>
          <p:cNvPr id="1046" name="Rectangle 22">
            <a:extLst>
              <a:ext uri="{FF2B5EF4-FFF2-40B4-BE49-F238E27FC236}">
                <a16:creationId xmlns:a16="http://schemas.microsoft.com/office/drawing/2014/main" id="{B39E5746-FBE1-5E43-04DA-9192C2BD405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846985" y="5454651"/>
            <a:ext cx="340783" cy="1127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ar-SA"/>
          </a:p>
        </p:txBody>
      </p:sp>
      <p:sp>
        <p:nvSpPr>
          <p:cNvPr id="1047" name="Line 23">
            <a:extLst>
              <a:ext uri="{FF2B5EF4-FFF2-40B4-BE49-F238E27FC236}">
                <a16:creationId xmlns:a16="http://schemas.microsoft.com/office/drawing/2014/main" id="{6408D3B8-DEFD-7BA0-0040-6A1E14BB62B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" y="6581775"/>
            <a:ext cx="12187767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48" name="Line 24">
            <a:extLst>
              <a:ext uri="{FF2B5EF4-FFF2-40B4-BE49-F238E27FC236}">
                <a16:creationId xmlns:a16="http://schemas.microsoft.com/office/drawing/2014/main" id="{9B75E5D1-DD45-974C-0463-42CF2936A3B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846984" y="908050"/>
            <a:ext cx="0" cy="594995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49" name="Rectangle 25">
            <a:extLst>
              <a:ext uri="{FF2B5EF4-FFF2-40B4-BE49-F238E27FC236}">
                <a16:creationId xmlns:a16="http://schemas.microsoft.com/office/drawing/2014/main" id="{DD8E64E1-1AAA-1700-4F88-637896A2DA1F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853334" y="1158876"/>
            <a:ext cx="334433" cy="4295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ar-SA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DE8B99-49D9-AD5B-C76E-35281C7266B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53800" y="28575"/>
            <a:ext cx="838200" cy="1246414"/>
          </a:xfrm>
          <a:prstGeom prst="rect">
            <a:avLst/>
          </a:prstGeom>
        </p:spPr>
      </p:pic>
      <p:pic>
        <p:nvPicPr>
          <p:cNvPr id="3" name="Picture 2" descr="جمعية جراحة الكتف المصريه - Egyptian Shoulder Surgery Association - Home |  Facebook">
            <a:extLst>
              <a:ext uri="{FF2B5EF4-FFF2-40B4-BE49-F238E27FC236}">
                <a16:creationId xmlns:a16="http://schemas.microsoft.com/office/drawing/2014/main" id="{D474C9F3-D566-228E-6CB1-19F4161D9E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100138" cy="110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tiff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et of black pictograms of people&#10;&#10;Description automatically generated">
            <a:extLst>
              <a:ext uri="{FF2B5EF4-FFF2-40B4-BE49-F238E27FC236}">
                <a16:creationId xmlns:a16="http://schemas.microsoft.com/office/drawing/2014/main" id="{CCDE33D9-9F55-DECE-CD0F-7D9316240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96200" y="2344390"/>
            <a:ext cx="4351338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E867B0-F14E-DA4E-4C87-5821F30E6ECE}"/>
              </a:ext>
            </a:extLst>
          </p:cNvPr>
          <p:cNvSpPr txBox="1"/>
          <p:nvPr/>
        </p:nvSpPr>
        <p:spPr>
          <a:xfrm>
            <a:off x="1685189" y="2679895"/>
            <a:ext cx="43092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G" sz="2800" dirty="0"/>
              <a:t>Prof Mohamed M Kotb</a:t>
            </a:r>
          </a:p>
          <a:p>
            <a:pPr algn="ctr"/>
            <a:r>
              <a:rPr lang="en-EG" sz="2800" dirty="0"/>
              <a:t>Assiut University</a:t>
            </a:r>
          </a:p>
        </p:txBody>
      </p:sp>
      <p:pic>
        <p:nvPicPr>
          <p:cNvPr id="3074" name="Picture 2" descr="The Olympic Games: Which Country or Countries Will You Be Cheering For? –  Globally Grounded">
            <a:extLst>
              <a:ext uri="{FF2B5EF4-FFF2-40B4-BE49-F238E27FC236}">
                <a16:creationId xmlns:a16="http://schemas.microsoft.com/office/drawing/2014/main" id="{BD9865E2-8B2D-4AE7-513E-E3BE9673A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49" y="3634002"/>
            <a:ext cx="5731551" cy="322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A4260D3D-1E4F-B3BA-3EFB-356A59F16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2856" y="823996"/>
            <a:ext cx="84582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EG" sz="4000" dirty="0">
                <a:solidFill>
                  <a:schemeClr val="tx2"/>
                </a:solidFill>
                <a:latin typeface="Baskerville Old Face" panose="02020602080505020303" pitchFamily="18" charset="77"/>
              </a:rPr>
              <a:t>Evaluation of Arthroscopic Management of Tennis Elbow; Emphasis on Resection of Radio-Capitellar Capsular Complex (RCCC)</a:t>
            </a:r>
            <a:br>
              <a:rPr lang="en-US" altLang="en-EG" sz="4000" dirty="0">
                <a:solidFill>
                  <a:schemeClr val="tx2"/>
                </a:solidFill>
                <a:latin typeface="Baskerville Old Face" panose="02020602080505020303" pitchFamily="18" charset="77"/>
              </a:rPr>
            </a:br>
            <a:endParaRPr lang="en-US" altLang="en-EG" sz="4000" dirty="0">
              <a:solidFill>
                <a:schemeClr val="tx2"/>
              </a:solidFill>
              <a:latin typeface="Baskerville Old Face" panose="020206020805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807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FB98F-F988-7597-75D3-C1E62CF4E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G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3BDA84-F26D-976A-40FE-260D5B1B5B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623"/>
          <a:stretch/>
        </p:blipFill>
        <p:spPr>
          <a:xfrm>
            <a:off x="1981795" y="0"/>
            <a:ext cx="8228409" cy="6858000"/>
          </a:xfrm>
        </p:spPr>
      </p:pic>
    </p:spTree>
    <p:extLst>
      <p:ext uri="{BB962C8B-B14F-4D97-AF65-F5344CB8AC3E}">
        <p14:creationId xmlns:p14="http://schemas.microsoft.com/office/powerpoint/2010/main" val="282765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 descr="C:\Users\HP\Documents\My presentations\EOA2009\Arthroscopic tennis elbow\Bartel1.jpg">
            <a:extLst>
              <a:ext uri="{FF2B5EF4-FFF2-40B4-BE49-F238E27FC236}">
                <a16:creationId xmlns:a16="http://schemas.microsoft.com/office/drawing/2014/main" id="{AB883C0E-79B2-1BE7-726F-1D8EDB274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73" t="5518" r="17241" b="36552"/>
          <a:stretch>
            <a:fillRect/>
          </a:stretch>
        </p:blipFill>
        <p:spPr bwMode="auto">
          <a:xfrm>
            <a:off x="2452689" y="4267200"/>
            <a:ext cx="1643062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 descr="C:\Users\HP\Documents\My presentations\EOA2009\Arthroscopic tennis elbow\Konig Ludwig Haus.jpg">
            <a:extLst>
              <a:ext uri="{FF2B5EF4-FFF2-40B4-BE49-F238E27FC236}">
                <a16:creationId xmlns:a16="http://schemas.microsoft.com/office/drawing/2014/main" id="{8E852D38-A8FD-7D74-1375-100FE5B6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4" y="3914775"/>
            <a:ext cx="3786187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http://www.eoa.org.eg/2009/guest-speakers/karl-prommersberger.jpg">
            <a:extLst>
              <a:ext uri="{FF2B5EF4-FFF2-40B4-BE49-F238E27FC236}">
                <a16:creationId xmlns:a16="http://schemas.microsoft.com/office/drawing/2014/main" id="{B7BDFE56-175A-E8F0-2B34-F20387B66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528" y="1537835"/>
            <a:ext cx="1535112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 descr="E:\Toshiba 10-09\My Documents\My Pictures\Germany2008\Bad Neustadt\1-5-08\DSC04523.JPG">
            <a:extLst>
              <a:ext uri="{FF2B5EF4-FFF2-40B4-BE49-F238E27FC236}">
                <a16:creationId xmlns:a16="http://schemas.microsoft.com/office/drawing/2014/main" id="{3E928C9E-AB98-CAB0-2FE9-89578641F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4" y="609600"/>
            <a:ext cx="3857625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TextBox 7">
            <a:extLst>
              <a:ext uri="{FF2B5EF4-FFF2-40B4-BE49-F238E27FC236}">
                <a16:creationId xmlns:a16="http://schemas.microsoft.com/office/drawing/2014/main" id="{0E3BB5A1-CC64-F724-C2FC-F8D8C7AC0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4634" y="3460523"/>
            <a:ext cx="2120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EG" b="1" dirty="0">
                <a:latin typeface="Calibri" panose="020F0502020204030204" pitchFamily="34" charset="0"/>
              </a:rPr>
              <a:t>Dr  </a:t>
            </a:r>
            <a:r>
              <a:rPr lang="en-GB" altLang="en-EG" b="1" dirty="0" err="1">
                <a:latin typeface="Calibri" panose="020F0502020204030204" pitchFamily="34" charset="0"/>
              </a:rPr>
              <a:t>Prommersberger</a:t>
            </a:r>
            <a:endParaRPr lang="ar-SA" altLang="en-EG" b="1" dirty="0">
              <a:latin typeface="Calibri" panose="020F0502020204030204" pitchFamily="34" charset="0"/>
            </a:endParaRPr>
          </a:p>
        </p:txBody>
      </p:sp>
      <p:sp>
        <p:nvSpPr>
          <p:cNvPr id="7176" name="TextBox 8">
            <a:extLst>
              <a:ext uri="{FF2B5EF4-FFF2-40B4-BE49-F238E27FC236}">
                <a16:creationId xmlns:a16="http://schemas.microsoft.com/office/drawing/2014/main" id="{F176BD88-41E6-0F28-511D-6B946891A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626" y="5878514"/>
            <a:ext cx="1165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EG" b="1">
                <a:latin typeface="Calibri" panose="020F0502020204030204" pitchFamily="34" charset="0"/>
              </a:rPr>
              <a:t>Dr Barthel</a:t>
            </a:r>
            <a:endParaRPr lang="ar-SA" altLang="en-EG" b="1">
              <a:latin typeface="Calibri" panose="020F0502020204030204" pitchFamily="34" charset="0"/>
            </a:endParaRPr>
          </a:p>
        </p:txBody>
      </p:sp>
      <p:sp>
        <p:nvSpPr>
          <p:cNvPr id="7177" name="TextBox 9">
            <a:extLst>
              <a:ext uri="{FF2B5EF4-FFF2-40B4-BE49-F238E27FC236}">
                <a16:creationId xmlns:a16="http://schemas.microsoft.com/office/drawing/2014/main" id="{77D2C449-B043-59AC-6A9D-4584F4CAB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3951" y="3543300"/>
            <a:ext cx="46926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EG" dirty="0" err="1">
                <a:latin typeface="Calibri" panose="020F0502020204030204" pitchFamily="34" charset="0"/>
              </a:rPr>
              <a:t>Rhoene</a:t>
            </a:r>
            <a:r>
              <a:rPr lang="en-US" altLang="en-EG" dirty="0">
                <a:latin typeface="Calibri" panose="020F0502020204030204" pitchFamily="34" charset="0"/>
              </a:rPr>
              <a:t> </a:t>
            </a:r>
            <a:r>
              <a:rPr lang="en-US" altLang="en-EG" dirty="0" err="1">
                <a:latin typeface="Calibri" panose="020F0502020204030204" pitchFamily="34" charset="0"/>
              </a:rPr>
              <a:t>Klinikum</a:t>
            </a:r>
            <a:r>
              <a:rPr lang="en-US" altLang="en-EG" dirty="0">
                <a:latin typeface="Calibri" panose="020F0502020204030204" pitchFamily="34" charset="0"/>
              </a:rPr>
              <a:t>, Bad Neustadt, Germany</a:t>
            </a:r>
            <a:endParaRPr lang="ar-SA" altLang="en-EG" dirty="0">
              <a:latin typeface="Calibri" panose="020F0502020204030204" pitchFamily="34" charset="0"/>
            </a:endParaRPr>
          </a:p>
        </p:txBody>
      </p:sp>
      <p:sp>
        <p:nvSpPr>
          <p:cNvPr id="7178" name="TextBox 10">
            <a:extLst>
              <a:ext uri="{FF2B5EF4-FFF2-40B4-BE49-F238E27FC236}">
                <a16:creationId xmlns:a16="http://schemas.microsoft.com/office/drawing/2014/main" id="{C88F084F-5D4E-8857-442C-3F8BC2503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521" y="6398696"/>
            <a:ext cx="4181209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EG" dirty="0">
                <a:latin typeface="Calibri" panose="020F0502020204030204" pitchFamily="34" charset="0"/>
              </a:rPr>
              <a:t>Koenig Ludwig Haus, Wuerzburg, Germany</a:t>
            </a:r>
            <a:endParaRPr lang="ar-SA" altLang="en-EG" dirty="0"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8D17D7-E990-1894-EA6A-13F89FF612C1}"/>
              </a:ext>
            </a:extLst>
          </p:cNvPr>
          <p:cNvSpPr txBox="1"/>
          <p:nvPr/>
        </p:nvSpPr>
        <p:spPr>
          <a:xfrm>
            <a:off x="2452689" y="565874"/>
            <a:ext cx="385762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EG" sz="4400" b="1" dirty="0"/>
              <a:t>Appretiation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E4D3-B1E7-5430-F7DE-A05F825C5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G"/>
          </a:p>
        </p:txBody>
      </p:sp>
      <p:pic>
        <p:nvPicPr>
          <p:cNvPr id="5" name="Content Placeholder 4" descr="A close-up of a website&#10;&#10;Description automatically generated">
            <a:extLst>
              <a:ext uri="{FF2B5EF4-FFF2-40B4-BE49-F238E27FC236}">
                <a16:creationId xmlns:a16="http://schemas.microsoft.com/office/drawing/2014/main" id="{8B51C446-3FA5-58E2-C804-6B59D2B6E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771" y="1600200"/>
            <a:ext cx="7780457" cy="4525963"/>
          </a:xfrm>
        </p:spPr>
      </p:pic>
    </p:spTree>
    <p:extLst>
      <p:ext uri="{BB962C8B-B14F-4D97-AF65-F5344CB8AC3E}">
        <p14:creationId xmlns:p14="http://schemas.microsoft.com/office/powerpoint/2010/main" val="259732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3">
            <a:extLst>
              <a:ext uri="{FF2B5EF4-FFF2-40B4-BE49-F238E27FC236}">
                <a16:creationId xmlns:a16="http://schemas.microsoft.com/office/drawing/2014/main" id="{913E50E5-CAB9-7CB4-C138-D81D35B459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/>
          <a:lstStyle/>
          <a:p>
            <a:r>
              <a:rPr lang="en-US" altLang="en-EG" dirty="0">
                <a:cs typeface="Times New Roman" panose="02020603050405020304" pitchFamily="18" charset="0"/>
              </a:rPr>
              <a:t>Introduction and Background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4C58DC-78D5-AFC4-C3E1-23C9DB1FE368}"/>
              </a:ext>
            </a:extLst>
          </p:cNvPr>
          <p:cNvSpPr txBox="1"/>
          <p:nvPr/>
        </p:nvSpPr>
        <p:spPr>
          <a:xfrm>
            <a:off x="93784" y="1524000"/>
            <a:ext cx="1179341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In the literature, there are more than 15 different surgical techniques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simple release,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reconstruction of the common extensor tendons,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separation of the deep fascia that covers the common extensor tendon,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distal tenotomy of the ECRB tendon at the </a:t>
            </a:r>
            <a:r>
              <a:rPr lang="en-US" sz="2400" dirty="0" err="1"/>
              <a:t>musculo</a:t>
            </a:r>
            <a:r>
              <a:rPr lang="en-US" sz="2400" dirty="0"/>
              <a:t>-tendinous border near to the wrist,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extra-articular approach for arthroscopic lateral elbow release,</a:t>
            </a:r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46A9D0-8016-9770-6A95-D4D41BD43060}"/>
              </a:ext>
            </a:extLst>
          </p:cNvPr>
          <p:cNvSpPr txBox="1"/>
          <p:nvPr/>
        </p:nvSpPr>
        <p:spPr>
          <a:xfrm>
            <a:off x="76200" y="5996226"/>
            <a:ext cx="120396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4. </a:t>
            </a:r>
            <a:r>
              <a:rPr lang="en-US" sz="1000" dirty="0" err="1"/>
              <a:t>Verhaar</a:t>
            </a:r>
            <a:r>
              <a:rPr lang="en-US" sz="1000" dirty="0"/>
              <a:t> J, </a:t>
            </a:r>
            <a:r>
              <a:rPr lang="en-US" sz="1000" dirty="0" err="1"/>
              <a:t>Walenkamp</a:t>
            </a:r>
            <a:r>
              <a:rPr lang="en-US" sz="1000" dirty="0"/>
              <a:t> G, Kester A, van </a:t>
            </a:r>
            <a:r>
              <a:rPr lang="en-US" sz="1000" dirty="0" err="1"/>
              <a:t>Mameren</a:t>
            </a:r>
            <a:r>
              <a:rPr lang="en-US" sz="1000" dirty="0"/>
              <a:t> H, van der Linden T. Lateral extensor release for tennis elbow. A prospective long-term follow-up study. J Bone Joint Surg Am. 1993;75:1034e1043. </a:t>
            </a:r>
          </a:p>
          <a:p>
            <a:r>
              <a:rPr lang="en-US" sz="1000" dirty="0"/>
              <a:t>5. Gardner RC. Tennis elbow: diagnosis, pathology and treatment. Nine severe cases treated by a new reconstructive operation. Clin </a:t>
            </a:r>
            <a:r>
              <a:rPr lang="en-US" sz="1000" dirty="0" err="1"/>
              <a:t>Orthop</a:t>
            </a:r>
            <a:r>
              <a:rPr lang="en-US" sz="1000" dirty="0"/>
              <a:t> </a:t>
            </a:r>
            <a:r>
              <a:rPr lang="en-US" sz="1000" dirty="0" err="1"/>
              <a:t>Relat</a:t>
            </a:r>
            <a:r>
              <a:rPr lang="en-US" sz="1000" dirty="0"/>
              <a:t> Res. 1970;72:248e253. </a:t>
            </a:r>
          </a:p>
          <a:p>
            <a:r>
              <a:rPr lang="en-US" sz="1000" dirty="0"/>
              <a:t>6. </a:t>
            </a:r>
            <a:r>
              <a:rPr lang="en-US" sz="1000" dirty="0" err="1"/>
              <a:t>Stovell</a:t>
            </a:r>
            <a:r>
              <a:rPr lang="en-US" sz="1000" dirty="0"/>
              <a:t> PB, </a:t>
            </a:r>
            <a:r>
              <a:rPr lang="en-US" sz="1000" dirty="0" err="1"/>
              <a:t>Beinfield</a:t>
            </a:r>
            <a:r>
              <a:rPr lang="en-US" sz="1000" dirty="0"/>
              <a:t> MS. Treatment of resistant lateral epicondylitis of the elbow by lengthening of the extensor carpi radialis brevis tendon. Surg </a:t>
            </a:r>
            <a:r>
              <a:rPr lang="en-US" sz="1000" dirty="0" err="1"/>
              <a:t>Gynecol</a:t>
            </a:r>
            <a:r>
              <a:rPr lang="en-US" sz="1000" dirty="0"/>
              <a:t> Obstet. 1979;149:526e528. </a:t>
            </a:r>
          </a:p>
          <a:p>
            <a:r>
              <a:rPr lang="en-US" sz="1000" dirty="0"/>
              <a:t>7. Brooks-Hill AL, Regan WD. Extra-articular arthroscopic lateral elbow release. Arthroscopy. 2008;24:483e485. 8. </a:t>
            </a:r>
            <a:r>
              <a:rPr lang="en-US" sz="1000" dirty="0" err="1"/>
              <a:t>Savoie</a:t>
            </a:r>
            <a:r>
              <a:rPr lang="en-US" sz="1000" dirty="0"/>
              <a:t> 3rd FH, </a:t>
            </a:r>
            <a:r>
              <a:rPr lang="en-US" sz="1000" dirty="0" err="1"/>
              <a:t>VanSice</a:t>
            </a:r>
            <a:r>
              <a:rPr lang="en-US" sz="1000" dirty="0"/>
              <a:t> W, O’Brien MJ. Arthroscopic tennis elbow release. J Shoulder Elbow Surg. 2010;19:31e36.</a:t>
            </a:r>
            <a:endParaRPr lang="en-EG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08B69E-FA7D-E558-D0CF-A2DFE53DDEF7}"/>
              </a:ext>
            </a:extLst>
          </p:cNvPr>
          <p:cNvSpPr txBox="1"/>
          <p:nvPr/>
        </p:nvSpPr>
        <p:spPr>
          <a:xfrm>
            <a:off x="322384" y="4617273"/>
            <a:ext cx="11336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Recent studies have reported good results of arthroscopic release used in the treatment of lateral epicondylitis.</a:t>
            </a:r>
            <a:endParaRPr lang="en-EG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3">
            <a:extLst>
              <a:ext uri="{FF2B5EF4-FFF2-40B4-BE49-F238E27FC236}">
                <a16:creationId xmlns:a16="http://schemas.microsoft.com/office/drawing/2014/main" id="{913E50E5-CAB9-7CB4-C138-D81D35B459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/>
          <a:lstStyle/>
          <a:p>
            <a:r>
              <a:rPr lang="en-US" altLang="en-EG" dirty="0">
                <a:cs typeface="Times New Roman" panose="02020603050405020304" pitchFamily="18" charset="0"/>
              </a:rPr>
              <a:t>Introduction and 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0FEE62-4E93-F705-6515-14A2CCEB9395}"/>
              </a:ext>
            </a:extLst>
          </p:cNvPr>
          <p:cNvSpPr txBox="1"/>
          <p:nvPr/>
        </p:nvSpPr>
        <p:spPr>
          <a:xfrm>
            <a:off x="390196" y="2205969"/>
            <a:ext cx="113538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/>
          </a:p>
          <a:p>
            <a:r>
              <a:rPr lang="en-US" sz="2000" dirty="0"/>
              <a:t>A classification system, </a:t>
            </a:r>
          </a:p>
          <a:p>
            <a:r>
              <a:rPr lang="en-US" sz="2000" b="1" dirty="0"/>
              <a:t>Type 1</a:t>
            </a:r>
            <a:r>
              <a:rPr lang="en-US" sz="2000" dirty="0"/>
              <a:t>, the radial head is completely exposed during ROM. </a:t>
            </a:r>
          </a:p>
          <a:p>
            <a:r>
              <a:rPr lang="en-US" sz="2000" b="1" dirty="0"/>
              <a:t>Type 2</a:t>
            </a:r>
            <a:r>
              <a:rPr lang="en-US" sz="2000" dirty="0"/>
              <a:t>, there is partial coverage of the radial head by the capsuloligamentous complex without interposition into the joint in any position. </a:t>
            </a:r>
          </a:p>
          <a:p>
            <a:r>
              <a:rPr lang="en-US" sz="2000" b="1" dirty="0"/>
              <a:t>Type 3 </a:t>
            </a:r>
            <a:r>
              <a:rPr lang="en-US" sz="2000" dirty="0"/>
              <a:t>as Type 2 but with capsuloligamentous complex interposed in the radio-capitellar joint during flexion and extension, </a:t>
            </a:r>
          </a:p>
          <a:p>
            <a:r>
              <a:rPr lang="en-US" sz="2000" b="1" dirty="0"/>
              <a:t>Type 4</a:t>
            </a:r>
            <a:r>
              <a:rPr lang="en-US" sz="2000" dirty="0"/>
              <a:t>, the radial head is completely obscured by a fully thickened band throughout the range of motion. </a:t>
            </a:r>
          </a:p>
          <a:p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1562F3-267B-A6D6-FB53-70FE70DEE19D}"/>
              </a:ext>
            </a:extLst>
          </p:cNvPr>
          <p:cNvSpPr txBox="1"/>
          <p:nvPr/>
        </p:nvSpPr>
        <p:spPr>
          <a:xfrm>
            <a:off x="152400" y="6153834"/>
            <a:ext cx="1188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9. </a:t>
            </a:r>
            <a:r>
              <a:rPr lang="en-US" sz="1200" dirty="0" err="1"/>
              <a:t>Mullett</a:t>
            </a:r>
            <a:r>
              <a:rPr lang="en-US" sz="1200" dirty="0"/>
              <a:t> H, Sprague M, Brown G, Hausman M. Arthroscopic treatment of lateral epicondylitis: clinical and cadaveric studies. Clin </a:t>
            </a:r>
            <a:r>
              <a:rPr lang="en-US" sz="1200" dirty="0" err="1"/>
              <a:t>Orthop</a:t>
            </a:r>
            <a:r>
              <a:rPr lang="en-US" sz="1200" dirty="0"/>
              <a:t> </a:t>
            </a:r>
            <a:r>
              <a:rPr lang="en-US" sz="1200" dirty="0" err="1"/>
              <a:t>Relat</a:t>
            </a:r>
            <a:r>
              <a:rPr lang="en-US" sz="1200" dirty="0"/>
              <a:t> Res. 2005;439:123e128.</a:t>
            </a:r>
            <a:endParaRPr lang="en-EG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7312F6-A4EB-ACBE-6B1E-2D4FF92AA12A}"/>
              </a:ext>
            </a:extLst>
          </p:cNvPr>
          <p:cNvSpPr txBox="1"/>
          <p:nvPr/>
        </p:nvSpPr>
        <p:spPr>
          <a:xfrm>
            <a:off x="390196" y="1285724"/>
            <a:ext cx="11353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/>
              <a:t>Mullett</a:t>
            </a:r>
            <a:r>
              <a:rPr lang="en-US" sz="2000" dirty="0"/>
              <a:t> et al,  </a:t>
            </a:r>
          </a:p>
          <a:p>
            <a:r>
              <a:rPr lang="en-US" sz="2000" dirty="0"/>
              <a:t>cadaveric study, </a:t>
            </a:r>
          </a:p>
          <a:p>
            <a:r>
              <a:rPr lang="en-US" sz="2000" dirty="0"/>
              <a:t>Degenerative capsular fold impinging on the radial head was seen in 15 elbows.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5B8A98-E6AA-01F0-4588-52503C035F7F}"/>
              </a:ext>
            </a:extLst>
          </p:cNvPr>
          <p:cNvSpPr txBox="1"/>
          <p:nvPr/>
        </p:nvSpPr>
        <p:spPr>
          <a:xfrm>
            <a:off x="390196" y="5191402"/>
            <a:ext cx="80680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The lesion was equally prevalent in men and women.</a:t>
            </a:r>
            <a:endParaRPr lang="en-EG" sz="2000" dirty="0"/>
          </a:p>
        </p:txBody>
      </p:sp>
    </p:spTree>
    <p:extLst>
      <p:ext uri="{BB962C8B-B14F-4D97-AF65-F5344CB8AC3E}">
        <p14:creationId xmlns:p14="http://schemas.microsoft.com/office/powerpoint/2010/main" val="82832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7613C-4EF8-E8A8-A5A5-00F1C0C1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G" dirty="0"/>
              <a:t>Aim of the 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F316B-FD94-4E98-16DB-CF6454A2123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r>
              <a:rPr lang="en-US" dirty="0"/>
              <a:t>The purpose of this study was to evaluate the short-term outcomes of arthroscopic release of lateral epicondylitis including resection of the radio-capitellar capsular complex, using different validated scores.</a:t>
            </a:r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127080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>
            <a:extLst>
              <a:ext uri="{FF2B5EF4-FFF2-40B4-BE49-F238E27FC236}">
                <a16:creationId xmlns:a16="http://schemas.microsoft.com/office/drawing/2014/main" id="{D82E56D2-B63D-1734-31A2-7C88285844D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676400"/>
            <a:ext cx="11353800" cy="1470025"/>
          </a:xfrm>
        </p:spPr>
        <p:txBody>
          <a:bodyPr/>
          <a:lstStyle/>
          <a:p>
            <a:pPr algn="l"/>
            <a:r>
              <a:rPr lang="en-US" sz="3600" b="1" u="sng" dirty="0"/>
              <a:t>33</a:t>
            </a:r>
            <a:r>
              <a:rPr lang="en-US" sz="2800" dirty="0"/>
              <a:t> consecutive arthroscopic tennis elbow releases performed in 31 patients</a:t>
            </a:r>
            <a:r>
              <a:rPr lang="en-US" sz="6000" dirty="0"/>
              <a:t/>
            </a:r>
            <a:br>
              <a:rPr lang="en-US" sz="6000" dirty="0"/>
            </a:br>
            <a:r>
              <a:rPr lang="en-US" sz="2800" dirty="0"/>
              <a:t>20 male (22 elbows, 66.7%) and 11 female (11 elbows, 33.3%). 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Average patient age 33.70 years (range: 24-42 years). 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Twelve patients (38.7%) heavy manual labor, </a:t>
            </a:r>
            <a:br>
              <a:rPr lang="en-US" sz="2800" dirty="0"/>
            </a:br>
            <a:r>
              <a:rPr lang="en-US" sz="2800" dirty="0"/>
              <a:t>15 patients (48.3%) described their work as repetitive, and </a:t>
            </a:r>
            <a:br>
              <a:rPr lang="en-US" sz="2800" dirty="0"/>
            </a:br>
            <a:r>
              <a:rPr lang="en-US" sz="2800" dirty="0"/>
              <a:t>4 patients (12.9%) were not working at the time of surgery. </a:t>
            </a:r>
            <a:br>
              <a:rPr lang="en-US" sz="2800" dirty="0"/>
            </a:br>
            <a:r>
              <a:rPr lang="en-US" sz="2800" dirty="0"/>
              <a:t>Eighteen (55%) of the 33 elbows involved the dominant arm.</a:t>
            </a:r>
            <a:r>
              <a:rPr lang="en-US" altLang="en-EG" sz="6000" dirty="0"/>
              <a:t> </a:t>
            </a:r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7ADC0005-FBA1-4009-D093-AD4C0FA20D1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1000"/>
            <a:ext cx="7924800" cy="609600"/>
          </a:xfrm>
        </p:spPr>
        <p:txBody>
          <a:bodyPr/>
          <a:lstStyle/>
          <a:p>
            <a:r>
              <a:rPr lang="en-US" altLang="en-EG" b="1" dirty="0"/>
              <a:t>Patients and Methods</a:t>
            </a:r>
            <a:endParaRPr lang="ar-SA" altLang="en-EG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>
            <a:extLst>
              <a:ext uri="{FF2B5EF4-FFF2-40B4-BE49-F238E27FC236}">
                <a16:creationId xmlns:a16="http://schemas.microsoft.com/office/drawing/2014/main" id="{D82E56D2-B63D-1734-31A2-7C88285844D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958975"/>
            <a:ext cx="11277600" cy="1470025"/>
          </a:xfrm>
        </p:spPr>
        <p:txBody>
          <a:bodyPr/>
          <a:lstStyle/>
          <a:p>
            <a:pPr algn="l"/>
            <a:r>
              <a:rPr lang="en-US" sz="2800" dirty="0"/>
              <a:t>All of these elbows were treated non-operatively before undergoing arthroscopic release. </a:t>
            </a:r>
            <a:br>
              <a:rPr lang="en-US" sz="2800" dirty="0"/>
            </a:br>
            <a:r>
              <a:rPr lang="en-US" sz="2800" dirty="0"/>
              <a:t>Rest, </a:t>
            </a:r>
            <a:br>
              <a:rPr lang="en-US" sz="2800" dirty="0"/>
            </a:br>
            <a:r>
              <a:rPr lang="en-US" sz="2800" dirty="0"/>
              <a:t>Activity modification, </a:t>
            </a:r>
            <a:br>
              <a:rPr lang="en-US" sz="2800" dirty="0"/>
            </a:br>
            <a:r>
              <a:rPr lang="en-US" sz="2800" dirty="0"/>
              <a:t>Physical therapy, </a:t>
            </a:r>
            <a:br>
              <a:rPr lang="en-US" sz="2800" dirty="0"/>
            </a:br>
            <a:r>
              <a:rPr lang="en-US" sz="2800" dirty="0"/>
              <a:t>NSAIDS</a:t>
            </a:r>
            <a:br>
              <a:rPr lang="en-US" sz="2800" dirty="0"/>
            </a:br>
            <a:r>
              <a:rPr lang="en-US" sz="2800" dirty="0"/>
              <a:t>and corticosteroid injection. 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All the patients had at least 2 injections before surgery. </a:t>
            </a:r>
            <a:endParaRPr lang="en-US" altLang="en-EG" sz="13800" dirty="0"/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7ADC0005-FBA1-4009-D093-AD4C0FA20D1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1000"/>
            <a:ext cx="5486400" cy="609600"/>
          </a:xfrm>
        </p:spPr>
        <p:txBody>
          <a:bodyPr/>
          <a:lstStyle/>
          <a:p>
            <a:r>
              <a:rPr lang="en-US" altLang="en-EG" b="1"/>
              <a:t>Patients and Methods</a:t>
            </a:r>
            <a:endParaRPr lang="ar-SA" altLang="en-EG" b="1"/>
          </a:p>
        </p:txBody>
      </p:sp>
    </p:spTree>
    <p:extLst>
      <p:ext uri="{BB962C8B-B14F-4D97-AF65-F5344CB8AC3E}">
        <p14:creationId xmlns:p14="http://schemas.microsoft.com/office/powerpoint/2010/main" val="36151957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4">
            <a:extLst>
              <a:ext uri="{FF2B5EF4-FFF2-40B4-BE49-F238E27FC236}">
                <a16:creationId xmlns:a16="http://schemas.microsoft.com/office/drawing/2014/main" id="{7ADC0005-FBA1-4009-D093-AD4C0FA20D1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1000"/>
            <a:ext cx="5486400" cy="609600"/>
          </a:xfrm>
        </p:spPr>
        <p:txBody>
          <a:bodyPr/>
          <a:lstStyle/>
          <a:p>
            <a:r>
              <a:rPr lang="en-US" altLang="en-EG" b="1"/>
              <a:t>Patients and Methods</a:t>
            </a:r>
            <a:endParaRPr lang="ar-SA" altLang="en-EG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1AFCA-1E14-E609-6D02-72493D3C415A}"/>
              </a:ext>
            </a:extLst>
          </p:cNvPr>
          <p:cNvSpPr txBox="1"/>
          <p:nvPr/>
        </p:nvSpPr>
        <p:spPr>
          <a:xfrm>
            <a:off x="228600" y="1981200"/>
            <a:ext cx="117348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Mayo Elbow Performance Index (MEPI), </a:t>
            </a:r>
          </a:p>
          <a:p>
            <a:r>
              <a:rPr lang="en-US" sz="3200" dirty="0"/>
              <a:t>Patient-Rated Tennis Elbow Evaluation (PRTEE), </a:t>
            </a:r>
          </a:p>
          <a:p>
            <a:r>
              <a:rPr lang="en-US" sz="3200" dirty="0"/>
              <a:t>Disability of the Arm, Shoulder, and Hand (DASH), </a:t>
            </a:r>
          </a:p>
          <a:p>
            <a:r>
              <a:rPr lang="en-US" sz="3200" dirty="0"/>
              <a:t>Visual analog scale (VAS) for pain and satisfaction criteria.</a:t>
            </a:r>
            <a:endParaRPr lang="en-EG" sz="3200" dirty="0"/>
          </a:p>
        </p:txBody>
      </p:sp>
    </p:spTree>
    <p:extLst>
      <p:ext uri="{BB962C8B-B14F-4D97-AF65-F5344CB8AC3E}">
        <p14:creationId xmlns:p14="http://schemas.microsoft.com/office/powerpoint/2010/main" val="2392304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>
            <a:extLst>
              <a:ext uri="{FF2B5EF4-FFF2-40B4-BE49-F238E27FC236}">
                <a16:creationId xmlns:a16="http://schemas.microsoft.com/office/drawing/2014/main" id="{25C0FE74-8EB8-6E14-672A-39AEEF1C7B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8229600" cy="1143000"/>
          </a:xfrm>
        </p:spPr>
        <p:txBody>
          <a:bodyPr/>
          <a:lstStyle/>
          <a:p>
            <a:r>
              <a:rPr lang="en-US" altLang="en-EG"/>
              <a:t>Technique is critical</a:t>
            </a:r>
          </a:p>
        </p:txBody>
      </p:sp>
      <p:sp>
        <p:nvSpPr>
          <p:cNvPr id="57347" name="Rectangle 5">
            <a:extLst>
              <a:ext uri="{FF2B5EF4-FFF2-40B4-BE49-F238E27FC236}">
                <a16:creationId xmlns:a16="http://schemas.microsoft.com/office/drawing/2014/main" id="{9B8E2839-D12A-C377-95B1-A035E5A009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EG" sz="2400"/>
              <a:t>Lateral or Prone position</a:t>
            </a:r>
          </a:p>
        </p:txBody>
      </p:sp>
      <p:pic>
        <p:nvPicPr>
          <p:cNvPr id="57348" name="Picture 4" descr="D:\E_Drive\grafiken\elbow-ak-20.JPG">
            <a:extLst>
              <a:ext uri="{FF2B5EF4-FFF2-40B4-BE49-F238E27FC236}">
                <a16:creationId xmlns:a16="http://schemas.microsoft.com/office/drawing/2014/main" id="{838C85A0-E209-DC18-426A-F11EA3E8F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4" y="2057400"/>
            <a:ext cx="4910137" cy="367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>
            <a:extLst>
              <a:ext uri="{FF2B5EF4-FFF2-40B4-BE49-F238E27FC236}">
                <a16:creationId xmlns:a16="http://schemas.microsoft.com/office/drawing/2014/main" id="{E5F33703-70F6-635C-26AF-863A8FC46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altLang="en-EG"/>
          </a:p>
        </p:txBody>
      </p:sp>
      <p:sp>
        <p:nvSpPr>
          <p:cNvPr id="70659" name="Content Placeholder 2">
            <a:extLst>
              <a:ext uri="{FF2B5EF4-FFF2-40B4-BE49-F238E27FC236}">
                <a16:creationId xmlns:a16="http://schemas.microsoft.com/office/drawing/2014/main" id="{47F3D551-196B-28AE-4466-72A26F8F8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altLang="en-EG"/>
          </a:p>
        </p:txBody>
      </p:sp>
      <p:pic>
        <p:nvPicPr>
          <p:cNvPr id="78851" name="Picture 3" descr="C:\Users\HP\Documents\My presentations\EOA2009\Arthroscopic tennis elbow\Elbow arthroscopy\2\DSC03705.JPG">
            <a:extLst>
              <a:ext uri="{FF2B5EF4-FFF2-40B4-BE49-F238E27FC236}">
                <a16:creationId xmlns:a16="http://schemas.microsoft.com/office/drawing/2014/main" id="{B04FA614-492A-3BAB-4A5D-65EF525B9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1" y="2168526"/>
            <a:ext cx="5643563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4" descr="C:\Users\HP\Documents\My presentations\EOA2009\Arthroscopic tennis elbow\Elbow arthroscopy\2\DSC03706.JPG">
            <a:extLst>
              <a:ext uri="{FF2B5EF4-FFF2-40B4-BE49-F238E27FC236}">
                <a16:creationId xmlns:a16="http://schemas.microsoft.com/office/drawing/2014/main" id="{6D570706-ED63-0F40-D71F-8B0BDB1D4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3" y="2168526"/>
            <a:ext cx="5643562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5" descr="C:\Users\HP\Documents\My presentations\EOA2009\Arthroscopic tennis elbow\Elbow arthroscopy\2\DSC03707.JPG">
            <a:extLst>
              <a:ext uri="{FF2B5EF4-FFF2-40B4-BE49-F238E27FC236}">
                <a16:creationId xmlns:a16="http://schemas.microsoft.com/office/drawing/2014/main" id="{1C9164B4-7F97-CB4E-8A4A-A1E04FFE4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6" y="2168526"/>
            <a:ext cx="5643563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6" descr="C:\Users\HP\Documents\My presentations\EOA2009\Arthroscopic tennis elbow\Elbow arthroscopy\2\DSC03708.JPG">
            <a:extLst>
              <a:ext uri="{FF2B5EF4-FFF2-40B4-BE49-F238E27FC236}">
                <a16:creationId xmlns:a16="http://schemas.microsoft.com/office/drawing/2014/main" id="{5F41AC4E-A769-E334-2DEE-2168FC88A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2168526"/>
            <a:ext cx="5643562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5" name="Picture 7" descr="C:\Users\HP\Documents\My presentations\EOA2009\Arthroscopic tennis elbow\Elbow arthroscopy\2\DSC03709.JPG">
            <a:extLst>
              <a:ext uri="{FF2B5EF4-FFF2-40B4-BE49-F238E27FC236}">
                <a16:creationId xmlns:a16="http://schemas.microsoft.com/office/drawing/2014/main" id="{DDA5C67D-EA6B-7CF4-B6EC-7BC5B3D05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8" y="2168526"/>
            <a:ext cx="5643562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6" name="Picture 8" descr="C:\Users\HP\Documents\My presentations\EOA2009\Arthroscopic tennis elbow\Elbow arthroscopy\2\DSC03710.JPG">
            <a:extLst>
              <a:ext uri="{FF2B5EF4-FFF2-40B4-BE49-F238E27FC236}">
                <a16:creationId xmlns:a16="http://schemas.microsoft.com/office/drawing/2014/main" id="{4534BFE4-7323-2EBA-39E2-C7ADB8040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6" y="2168526"/>
            <a:ext cx="5643563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7" name="Picture 9" descr="C:\Users\HP\Documents\My presentations\EOA2009\Arthroscopic tennis elbow\Elbow arthroscopy\2\DSC03713.JPG">
            <a:extLst>
              <a:ext uri="{FF2B5EF4-FFF2-40B4-BE49-F238E27FC236}">
                <a16:creationId xmlns:a16="http://schemas.microsoft.com/office/drawing/2014/main" id="{FDE26B35-0631-11B4-81F6-0DED23AF1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6" y="2168526"/>
            <a:ext cx="5643563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8" name="Picture 10" descr="C:\Users\HP\Documents\My presentations\EOA2009\Arthroscopic tennis elbow\Elbow arthroscopy\2\DSC03714.JPG">
            <a:extLst>
              <a:ext uri="{FF2B5EF4-FFF2-40B4-BE49-F238E27FC236}">
                <a16:creationId xmlns:a16="http://schemas.microsoft.com/office/drawing/2014/main" id="{25F488A7-506E-0F4E-912B-DE35E2869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13" y="2268539"/>
            <a:ext cx="5643562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8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8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B961727-6310-11F7-F638-2F79791CE6F0}"/>
              </a:ext>
            </a:extLst>
          </p:cNvPr>
          <p:cNvSpPr/>
          <p:nvPr/>
        </p:nvSpPr>
        <p:spPr bwMode="auto">
          <a:xfrm>
            <a:off x="457200" y="1828800"/>
            <a:ext cx="5943600" cy="8382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E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634" name="Title 1">
            <a:extLst>
              <a:ext uri="{FF2B5EF4-FFF2-40B4-BE49-F238E27FC236}">
                <a16:creationId xmlns:a16="http://schemas.microsoft.com/office/drawing/2014/main" id="{8A2B7F99-868A-ADA3-58AA-868C0BFA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207" y="220717"/>
            <a:ext cx="10972800" cy="1143000"/>
          </a:xfrm>
        </p:spPr>
        <p:txBody>
          <a:bodyPr/>
          <a:lstStyle/>
          <a:p>
            <a:r>
              <a:rPr lang="en-US" altLang="en-EG" dirty="0"/>
              <a:t>Results (Findings)</a:t>
            </a:r>
            <a:endParaRPr lang="ar-SA" altLang="en-EG" dirty="0"/>
          </a:p>
        </p:txBody>
      </p:sp>
      <p:sp>
        <p:nvSpPr>
          <p:cNvPr id="69635" name="Content Placeholder 2">
            <a:extLst>
              <a:ext uri="{FF2B5EF4-FFF2-40B4-BE49-F238E27FC236}">
                <a16:creationId xmlns:a16="http://schemas.microsoft.com/office/drawing/2014/main" id="{06627670-CD77-5548-8A69-C7B3C9287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1600"/>
            <a:ext cx="10972800" cy="4525963"/>
          </a:xfrm>
        </p:spPr>
        <p:txBody>
          <a:bodyPr/>
          <a:lstStyle/>
          <a:p>
            <a:r>
              <a:rPr lang="en-US" dirty="0"/>
              <a:t>Radio-capitellar synovial plica, </a:t>
            </a:r>
          </a:p>
          <a:p>
            <a:r>
              <a:rPr lang="en-US" dirty="0"/>
              <a:t>18 (54.5%) type 1 variant, </a:t>
            </a:r>
          </a:p>
          <a:p>
            <a:r>
              <a:rPr lang="en-US" dirty="0"/>
              <a:t>11 (33.3%) type 2 variant, </a:t>
            </a:r>
          </a:p>
          <a:p>
            <a:r>
              <a:rPr lang="en-US" dirty="0"/>
              <a:t>4 (12.2%) type 3 variant, and </a:t>
            </a:r>
          </a:p>
          <a:p>
            <a:r>
              <a:rPr lang="en-US" dirty="0"/>
              <a:t>no one type 4 variant</a:t>
            </a:r>
          </a:p>
          <a:p>
            <a:endParaRPr lang="en-US" altLang="en-EG" dirty="0"/>
          </a:p>
          <a:p>
            <a:r>
              <a:rPr lang="en-US" dirty="0"/>
              <a:t>There was </a:t>
            </a:r>
            <a:r>
              <a:rPr lang="en-US" sz="3600" b="1" u="sng" dirty="0"/>
              <a:t>NO</a:t>
            </a:r>
            <a:r>
              <a:rPr lang="en-US" dirty="0"/>
              <a:t> statistical correlation between these different arthroscopic findings and the clinical results.</a:t>
            </a:r>
            <a:endParaRPr lang="ar-SA" altLang="en-E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8A2B7F99-868A-ADA3-58AA-868C0BFA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0"/>
            <a:ext cx="10972800" cy="1143000"/>
          </a:xfrm>
        </p:spPr>
        <p:txBody>
          <a:bodyPr/>
          <a:lstStyle/>
          <a:p>
            <a:r>
              <a:rPr lang="en-US" altLang="en-EG" dirty="0"/>
              <a:t>Results</a:t>
            </a:r>
            <a:endParaRPr lang="ar-SA" altLang="en-EG" dirty="0"/>
          </a:p>
        </p:txBody>
      </p:sp>
      <p:sp>
        <p:nvSpPr>
          <p:cNvPr id="69635" name="Content Placeholder 2">
            <a:extLst>
              <a:ext uri="{FF2B5EF4-FFF2-40B4-BE49-F238E27FC236}">
                <a16:creationId xmlns:a16="http://schemas.microsoft.com/office/drawing/2014/main" id="{06627670-CD77-5548-8A69-C7B3C9287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1600"/>
            <a:ext cx="10972800" cy="4525963"/>
          </a:xfrm>
        </p:spPr>
        <p:txBody>
          <a:bodyPr/>
          <a:lstStyle/>
          <a:p>
            <a:r>
              <a:rPr lang="en-US" dirty="0"/>
              <a:t>Concerning the ECRB origin according to Baker et al</a:t>
            </a:r>
          </a:p>
          <a:p>
            <a:r>
              <a:rPr lang="en-US" dirty="0"/>
              <a:t> 22 (66.7%) type I lesions (intact capsule), </a:t>
            </a:r>
          </a:p>
          <a:p>
            <a:r>
              <a:rPr lang="en-US" dirty="0"/>
              <a:t>7 (21.2%) type II lesions (linear capsule tear), and </a:t>
            </a:r>
          </a:p>
          <a:p>
            <a:r>
              <a:rPr lang="en-US" dirty="0"/>
              <a:t>4 (12.1) type III lesions (complete capsular tear) (Fig. 4). There was no statistical correlation between these different arthroscopic findings and the clinical results.</a:t>
            </a:r>
            <a:endParaRPr lang="ar-SA" altLang="en-EG" dirty="0"/>
          </a:p>
        </p:txBody>
      </p:sp>
    </p:spTree>
    <p:extLst>
      <p:ext uri="{BB962C8B-B14F-4D97-AF65-F5344CB8AC3E}">
        <p14:creationId xmlns:p14="http://schemas.microsoft.com/office/powerpoint/2010/main" val="299737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5344351-58EB-6B28-4519-C7710542F585}"/>
              </a:ext>
            </a:extLst>
          </p:cNvPr>
          <p:cNvSpPr/>
          <p:nvPr/>
        </p:nvSpPr>
        <p:spPr bwMode="auto">
          <a:xfrm>
            <a:off x="0" y="1600200"/>
            <a:ext cx="8077200" cy="1371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E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BDB896-5755-CB78-4F9E-D708E576F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8437"/>
            <a:ext cx="10972800" cy="1143000"/>
          </a:xfrm>
        </p:spPr>
        <p:txBody>
          <a:bodyPr/>
          <a:lstStyle/>
          <a:p>
            <a:r>
              <a:rPr lang="en-EG" dirty="0"/>
              <a:t>Results (Satisfaction)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F5041-F908-8CF7-B80F-E9517B416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66018"/>
            <a:ext cx="11506200" cy="4525963"/>
          </a:xfrm>
        </p:spPr>
        <p:txBody>
          <a:bodyPr/>
          <a:lstStyle/>
          <a:p>
            <a:r>
              <a:rPr lang="en-US" dirty="0"/>
              <a:t>Mean follow-up time of 14.4 months (range: 12-24 months) </a:t>
            </a:r>
          </a:p>
          <a:p>
            <a:r>
              <a:rPr lang="en-US" dirty="0"/>
              <a:t>12 patients completely asymptomatic, </a:t>
            </a:r>
          </a:p>
          <a:p>
            <a:r>
              <a:rPr lang="en-US" dirty="0"/>
              <a:t>17 were better or much better, and </a:t>
            </a:r>
          </a:p>
          <a:p>
            <a:r>
              <a:rPr lang="en-US" dirty="0"/>
              <a:t>2 remained the same. </a:t>
            </a:r>
          </a:p>
          <a:p>
            <a:r>
              <a:rPr lang="en-US" dirty="0"/>
              <a:t>The average time for return to work was 8 days (range, 3-21 days).</a:t>
            </a:r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387326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3074F0CD-4784-2EFA-D19E-887842C8C6C0}"/>
              </a:ext>
            </a:extLst>
          </p:cNvPr>
          <p:cNvSpPr/>
          <p:nvPr/>
        </p:nvSpPr>
        <p:spPr bwMode="auto">
          <a:xfrm>
            <a:off x="2438400" y="4419600"/>
            <a:ext cx="1600200" cy="5334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E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93C9F-12AD-178D-4AD2-A686129EC1D0}"/>
              </a:ext>
            </a:extLst>
          </p:cNvPr>
          <p:cNvSpPr/>
          <p:nvPr/>
        </p:nvSpPr>
        <p:spPr bwMode="auto">
          <a:xfrm>
            <a:off x="457200" y="3276600"/>
            <a:ext cx="914400" cy="45720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E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C7A7BD-38F4-C37A-0B1B-19E521CD896A}"/>
              </a:ext>
            </a:extLst>
          </p:cNvPr>
          <p:cNvSpPr/>
          <p:nvPr/>
        </p:nvSpPr>
        <p:spPr bwMode="auto">
          <a:xfrm>
            <a:off x="7620000" y="2743200"/>
            <a:ext cx="9906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E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BDB896-5755-CB78-4F9E-D708E576F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8437"/>
            <a:ext cx="10972800" cy="1143000"/>
          </a:xfrm>
        </p:spPr>
        <p:txBody>
          <a:bodyPr/>
          <a:lstStyle/>
          <a:p>
            <a:r>
              <a:rPr lang="en-EG" dirty="0"/>
              <a:t>Results (VAS)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F5041-F908-8CF7-B80F-E9517B416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166018"/>
            <a:ext cx="11582400" cy="4525963"/>
          </a:xfrm>
        </p:spPr>
        <p:txBody>
          <a:bodyPr/>
          <a:lstStyle/>
          <a:p>
            <a:r>
              <a:rPr lang="en-US" dirty="0"/>
              <a:t>A highly statistically significant improvement was identified comparing preoperative with postoperative VAS for pain (P &lt; 0.05). </a:t>
            </a:r>
          </a:p>
          <a:p>
            <a:r>
              <a:rPr lang="en-US" dirty="0"/>
              <a:t>The mean score for pain improved from 8.64 (range, 7-10) to 1.48 (range 0-3). 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31 patients, 93.5% of the patients rated their satisfaction using VAS between 7 and 10 out of 10. While the remaining 6.5% (2 patients) rated as 3 out of 10. </a:t>
            </a:r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77109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D8BAA3D-3700-59E2-60E3-6B412BB420A8}"/>
              </a:ext>
            </a:extLst>
          </p:cNvPr>
          <p:cNvSpPr/>
          <p:nvPr/>
        </p:nvSpPr>
        <p:spPr bwMode="auto">
          <a:xfrm>
            <a:off x="2895600" y="3299460"/>
            <a:ext cx="1066800" cy="43434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E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9A1213-60C0-BDB4-619B-AF84980F90F7}"/>
              </a:ext>
            </a:extLst>
          </p:cNvPr>
          <p:cNvSpPr/>
          <p:nvPr/>
        </p:nvSpPr>
        <p:spPr bwMode="auto">
          <a:xfrm>
            <a:off x="6477000" y="2796540"/>
            <a:ext cx="1066800" cy="50292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E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BDB896-5755-CB78-4F9E-D708E576F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8437"/>
            <a:ext cx="10972800" cy="1143000"/>
          </a:xfrm>
        </p:spPr>
        <p:txBody>
          <a:bodyPr/>
          <a:lstStyle/>
          <a:p>
            <a:r>
              <a:rPr lang="en-EG" dirty="0"/>
              <a:t>Results (PRTEE)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F5041-F908-8CF7-B80F-E9517B416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166018"/>
            <a:ext cx="11582400" cy="4525963"/>
          </a:xfrm>
        </p:spPr>
        <p:txBody>
          <a:bodyPr/>
          <a:lstStyle/>
          <a:p>
            <a:r>
              <a:rPr lang="en-US" dirty="0"/>
              <a:t>A highly statistically significant improvement was identified comparing preoperative with postoperative PRTEE score (P &lt; 0.05). </a:t>
            </a:r>
          </a:p>
          <a:p>
            <a:r>
              <a:rPr lang="en-US" dirty="0"/>
              <a:t>The total PRTEE, improved from 55.53  out of 100 (range, 35.5-72.5) to 10.39 out of 100 (range, 1-68). </a:t>
            </a:r>
          </a:p>
        </p:txBody>
      </p:sp>
    </p:spTree>
    <p:extLst>
      <p:ext uri="{BB962C8B-B14F-4D97-AF65-F5344CB8AC3E}">
        <p14:creationId xmlns:p14="http://schemas.microsoft.com/office/powerpoint/2010/main" val="224803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6917414-7766-881B-38DD-6A33F0A6BAE1}"/>
              </a:ext>
            </a:extLst>
          </p:cNvPr>
          <p:cNvSpPr/>
          <p:nvPr/>
        </p:nvSpPr>
        <p:spPr bwMode="auto">
          <a:xfrm>
            <a:off x="8382000" y="1421209"/>
            <a:ext cx="11430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E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58E35C-AE4B-64AD-64D2-1B361EA0A740}"/>
              </a:ext>
            </a:extLst>
          </p:cNvPr>
          <p:cNvSpPr/>
          <p:nvPr/>
        </p:nvSpPr>
        <p:spPr bwMode="auto">
          <a:xfrm>
            <a:off x="5034454" y="1981200"/>
            <a:ext cx="1213945" cy="51038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E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4FDD2F-A4C1-146C-8B9B-4D46E03A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en-EG" dirty="0"/>
              <a:t>Results (MEPI)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27BD4-6068-2494-AC4D-6F0920EE8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21209"/>
            <a:ext cx="10972800" cy="4525963"/>
          </a:xfrm>
        </p:spPr>
        <p:txBody>
          <a:bodyPr/>
          <a:lstStyle/>
          <a:p>
            <a:r>
              <a:rPr lang="en-US" dirty="0"/>
              <a:t>The mean MEPI score was improved from 61.82  (range, 55-85) preoperatively to 94.10  (range, 70-100) postoperatively, this improvement was statistically significant (P &lt; 0.05). </a:t>
            </a:r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230002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B5553C-D47D-2CBD-640E-B9A6D79CD455}"/>
              </a:ext>
            </a:extLst>
          </p:cNvPr>
          <p:cNvSpPr/>
          <p:nvPr/>
        </p:nvSpPr>
        <p:spPr bwMode="auto">
          <a:xfrm>
            <a:off x="9372600" y="2286000"/>
            <a:ext cx="990600" cy="45720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E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69AFBD-2919-E575-9388-F565544DE851}"/>
              </a:ext>
            </a:extLst>
          </p:cNvPr>
          <p:cNvSpPr/>
          <p:nvPr/>
        </p:nvSpPr>
        <p:spPr bwMode="auto">
          <a:xfrm>
            <a:off x="6858000" y="1828800"/>
            <a:ext cx="1219200" cy="4572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E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4FDD2F-A4C1-146C-8B9B-4D46E03A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en-EG" dirty="0"/>
              <a:t>Results (DASH)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27BD4-6068-2494-AC4D-6F0920EE8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66018"/>
            <a:ext cx="10972800" cy="4525963"/>
          </a:xfrm>
        </p:spPr>
        <p:txBody>
          <a:bodyPr/>
          <a:lstStyle/>
          <a:p>
            <a:r>
              <a:rPr lang="en-US" dirty="0"/>
              <a:t>Statistically significant improvement (P &lt; 0.05). </a:t>
            </a:r>
          </a:p>
          <a:p>
            <a:r>
              <a:rPr lang="en-US" dirty="0"/>
              <a:t>The mean preoperative score was 24.46 (range, 13.80-37.10), while the mean postoperative score was 4.81 (range, 0-30.20). </a:t>
            </a:r>
          </a:p>
        </p:txBody>
      </p:sp>
    </p:spTree>
    <p:extLst>
      <p:ext uri="{BB962C8B-B14F-4D97-AF65-F5344CB8AC3E}">
        <p14:creationId xmlns:p14="http://schemas.microsoft.com/office/powerpoint/2010/main" val="358591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FDD2F-A4C1-146C-8B9B-4D46E03A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en-EG" dirty="0"/>
              <a:t>Results (Complications)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27BD4-6068-2494-AC4D-6F0920EE8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66018"/>
            <a:ext cx="10972800" cy="4525963"/>
          </a:xfrm>
        </p:spPr>
        <p:txBody>
          <a:bodyPr/>
          <a:lstStyle/>
          <a:p>
            <a:r>
              <a:rPr lang="en-US" dirty="0"/>
              <a:t>Two complications were reported: </a:t>
            </a:r>
          </a:p>
          <a:p>
            <a:r>
              <a:rPr lang="en-US" dirty="0"/>
              <a:t>one patient had radial nerve palsy, Supportive </a:t>
            </a:r>
            <a:r>
              <a:rPr lang="en-US" dirty="0" err="1"/>
              <a:t>medicatiosn</a:t>
            </a:r>
            <a:r>
              <a:rPr lang="en-US" dirty="0"/>
              <a:t> and PT improved partially at 4 months and completely at 12 months </a:t>
            </a:r>
          </a:p>
          <a:p>
            <a:r>
              <a:rPr lang="en-US" dirty="0"/>
              <a:t>The other one had superficial wound infection, was treated successfully with a short course of antibiotics.</a:t>
            </a:r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277233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FDD2F-A4C1-146C-8B9B-4D46E03A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en-EG" dirty="0"/>
              <a:t>Results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27BD4-6068-2494-AC4D-6F0920EE8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66018"/>
            <a:ext cx="10972800" cy="4525963"/>
          </a:xfrm>
        </p:spPr>
        <p:txBody>
          <a:bodyPr/>
          <a:lstStyle/>
          <a:p>
            <a:r>
              <a:rPr lang="en-US" dirty="0"/>
              <a:t>No significant associations were observed between </a:t>
            </a:r>
          </a:p>
          <a:p>
            <a:pPr lvl="1"/>
            <a:r>
              <a:rPr lang="en-US" dirty="0"/>
              <a:t>age, </a:t>
            </a:r>
          </a:p>
          <a:p>
            <a:pPr lvl="1"/>
            <a:r>
              <a:rPr lang="en-US" dirty="0"/>
              <a:t>gender, </a:t>
            </a:r>
          </a:p>
          <a:p>
            <a:pPr lvl="1"/>
            <a:r>
              <a:rPr lang="en-US" dirty="0"/>
              <a:t>preoperative length of non-operative treatment, </a:t>
            </a:r>
          </a:p>
          <a:p>
            <a:pPr lvl="1"/>
            <a:r>
              <a:rPr lang="en-US" dirty="0"/>
              <a:t>time to return to work and </a:t>
            </a:r>
          </a:p>
          <a:p>
            <a:pPr lvl="1"/>
            <a:r>
              <a:rPr lang="en-US" dirty="0"/>
              <a:t>final outcome </a:t>
            </a:r>
          </a:p>
          <a:p>
            <a:pPr lvl="5"/>
            <a:r>
              <a:rPr lang="en-US" dirty="0"/>
              <a:t>                                                                   (P &gt; 0.05). </a:t>
            </a:r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40192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6">
            <a:extLst>
              <a:ext uri="{FF2B5EF4-FFF2-40B4-BE49-F238E27FC236}">
                <a16:creationId xmlns:a16="http://schemas.microsoft.com/office/drawing/2014/main" id="{BA431D35-471C-7AC3-6D6D-F300DE9F8A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altLang="en-EG"/>
          </a:p>
        </p:txBody>
      </p:sp>
      <p:pic>
        <p:nvPicPr>
          <p:cNvPr id="3" name="Movi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8800" y="304800"/>
            <a:ext cx="8534400" cy="6400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5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3" descr="C:\Users\HP\Documents\University promotion rules\Arthroscopic tennis elbow release\Figure1.jpg">
            <a:extLst>
              <a:ext uri="{FF2B5EF4-FFF2-40B4-BE49-F238E27FC236}">
                <a16:creationId xmlns:a16="http://schemas.microsoft.com/office/drawing/2014/main" id="{3EC970CA-A5F1-974E-EBF4-569E9AEC2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124200" y="228600"/>
            <a:ext cx="6324600" cy="536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251005-D754-0D0C-5980-F89BE72B15D8}"/>
              </a:ext>
            </a:extLst>
          </p:cNvPr>
          <p:cNvSpPr txBox="1"/>
          <p:nvPr/>
        </p:nvSpPr>
        <p:spPr>
          <a:xfrm>
            <a:off x="3040673" y="5533528"/>
            <a:ext cx="61106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Arthroscopic view showing Capitellum (C), Radial Head (R), and Radio-capitellar Complex (RCC). RCC is impinging on radial head.</a:t>
            </a:r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304030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C:\Users\HP\Documents\University promotion rules\Arthroscopic tennis elbow release\Figure2.jpg">
            <a:extLst>
              <a:ext uri="{FF2B5EF4-FFF2-40B4-BE49-F238E27FC236}">
                <a16:creationId xmlns:a16="http://schemas.microsoft.com/office/drawing/2014/main" id="{384E8CE3-EE82-B602-CB9E-63E673405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69" r="18483"/>
          <a:stretch>
            <a:fillRect/>
          </a:stretch>
        </p:blipFill>
        <p:spPr bwMode="auto">
          <a:xfrm>
            <a:off x="3409950" y="381000"/>
            <a:ext cx="5372100" cy="509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8FA30B-3DD3-66A6-B163-E77A43BAE381}"/>
              </a:ext>
            </a:extLst>
          </p:cNvPr>
          <p:cNvSpPr txBox="1"/>
          <p:nvPr/>
        </p:nvSpPr>
        <p:spPr>
          <a:xfrm>
            <a:off x="3276600" y="5553670"/>
            <a:ext cx="61106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Arthroscopic view showing inflamed degenerated undersurface of Extensor Carpi Radialis Brevis (ECRB), RCC type II.</a:t>
            </a:r>
            <a:endParaRPr lang="en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17F755-A450-2278-F15D-852A2495B0D7}"/>
              </a:ext>
            </a:extLst>
          </p:cNvPr>
          <p:cNvSpPr txBox="1"/>
          <p:nvPr/>
        </p:nvSpPr>
        <p:spPr>
          <a:xfrm>
            <a:off x="2895600" y="6107668"/>
            <a:ext cx="6941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Arthroscopic view showing RCC type III after shaving part of it.</a:t>
            </a:r>
            <a:endParaRPr lang="en-EG" dirty="0"/>
          </a:p>
        </p:txBody>
      </p:sp>
      <p:pic>
        <p:nvPicPr>
          <p:cNvPr id="4" name="Picture 3" descr="Close-up of a microscope view of a human body&#10;&#10;Description automatically generated">
            <a:extLst>
              <a:ext uri="{FF2B5EF4-FFF2-40B4-BE49-F238E27FC236}">
                <a16:creationId xmlns:a16="http://schemas.microsoft.com/office/drawing/2014/main" id="{B9A0F4D6-20B8-C7A8-13E6-D34C7C648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359" y="750332"/>
            <a:ext cx="686813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0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29AC83-1E42-9191-217B-7440EBD0AE97}"/>
              </a:ext>
            </a:extLst>
          </p:cNvPr>
          <p:cNvSpPr txBox="1"/>
          <p:nvPr/>
        </p:nvSpPr>
        <p:spPr>
          <a:xfrm>
            <a:off x="3635429" y="6019800"/>
            <a:ext cx="6110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Arthroscopic view showing Type III ECRB</a:t>
            </a:r>
            <a:endParaRPr lang="en-EG" dirty="0"/>
          </a:p>
        </p:txBody>
      </p:sp>
      <p:pic>
        <p:nvPicPr>
          <p:cNvPr id="8" name="Picture 7" descr="Close-up of a microscope view of a human body&#10;&#10;Description automatically generated">
            <a:extLst>
              <a:ext uri="{FF2B5EF4-FFF2-40B4-BE49-F238E27FC236}">
                <a16:creationId xmlns:a16="http://schemas.microsoft.com/office/drawing/2014/main" id="{6CF5BC31-34FB-8464-65C6-135F39BB8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131" y="762000"/>
            <a:ext cx="7093737" cy="514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470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C:\Users\HP\Documents\University promotion rules\Arthroscopic tennis elbow release\Figure4.jpg">
            <a:extLst>
              <a:ext uri="{FF2B5EF4-FFF2-40B4-BE49-F238E27FC236}">
                <a16:creationId xmlns:a16="http://schemas.microsoft.com/office/drawing/2014/main" id="{A7DC0C65-F258-9AC1-AB73-003A6E27F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35"/>
          <a:stretch>
            <a:fillRect/>
          </a:stretch>
        </p:blipFill>
        <p:spPr bwMode="auto">
          <a:xfrm>
            <a:off x="533400" y="1419367"/>
            <a:ext cx="4724400" cy="401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5" descr="C:\Users\HP\Documents\University promotion rules\Arthroscopic tennis elbow release\Figure3.jpg">
            <a:extLst>
              <a:ext uri="{FF2B5EF4-FFF2-40B4-BE49-F238E27FC236}">
                <a16:creationId xmlns:a16="http://schemas.microsoft.com/office/drawing/2014/main" id="{91AF120B-A451-2391-EEEB-A2BB16CF0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53352" r="1990" b="-279"/>
          <a:stretch>
            <a:fillRect/>
          </a:stretch>
        </p:blipFill>
        <p:spPr bwMode="auto">
          <a:xfrm>
            <a:off x="6096000" y="1215957"/>
            <a:ext cx="4953000" cy="4426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AB4571-D522-28F7-3D80-CE63135819B3}"/>
              </a:ext>
            </a:extLst>
          </p:cNvPr>
          <p:cNvSpPr txBox="1"/>
          <p:nvPr/>
        </p:nvSpPr>
        <p:spPr>
          <a:xfrm>
            <a:off x="762000" y="5642042"/>
            <a:ext cx="4630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G" dirty="0"/>
              <a:t>Arthroscopic view while shaving The RCCC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5D380D-5AE6-8150-FC8F-9D1D481D17CD}"/>
              </a:ext>
            </a:extLst>
          </p:cNvPr>
          <p:cNvSpPr txBox="1"/>
          <p:nvPr/>
        </p:nvSpPr>
        <p:spPr>
          <a:xfrm>
            <a:off x="6248400" y="5503542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G" dirty="0"/>
              <a:t>Arthroscopic view after complete debridmenet of RCCC and ECRB sheath</a:t>
            </a:r>
          </a:p>
        </p:txBody>
      </p:sp>
    </p:spTree>
    <p:extLst>
      <p:ext uri="{BB962C8B-B14F-4D97-AF65-F5344CB8AC3E}">
        <p14:creationId xmlns:p14="http://schemas.microsoft.com/office/powerpoint/2010/main" val="294960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19478-61BD-D3B4-C9F8-9F3AE0484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0972800" cy="1143000"/>
          </a:xfrm>
        </p:spPr>
        <p:txBody>
          <a:bodyPr/>
          <a:lstStyle/>
          <a:p>
            <a:r>
              <a:rPr lang="en-EG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F800F-EA0D-6A36-AE10-2E73DEA7E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47092"/>
            <a:ext cx="10972800" cy="4525963"/>
          </a:xfrm>
        </p:spPr>
        <p:txBody>
          <a:bodyPr/>
          <a:lstStyle/>
          <a:p>
            <a:r>
              <a:rPr lang="en-US" dirty="0"/>
              <a:t>Arthroscopic release in patients with lateral epicondylitis is</a:t>
            </a:r>
          </a:p>
          <a:p>
            <a:pPr lvl="1"/>
            <a:r>
              <a:rPr lang="en-US" dirty="0"/>
              <a:t>a reproducible method with a </a:t>
            </a:r>
          </a:p>
          <a:p>
            <a:pPr lvl="1"/>
            <a:r>
              <a:rPr lang="en-US" dirty="0"/>
              <a:t>marked postoperative increase in function within a </a:t>
            </a:r>
          </a:p>
          <a:p>
            <a:pPr lvl="1"/>
            <a:r>
              <a:rPr lang="en-US" dirty="0"/>
              <a:t>short rehabilitation period, with </a:t>
            </a:r>
          </a:p>
          <a:p>
            <a:pPr lvl="1"/>
            <a:r>
              <a:rPr lang="en-US" dirty="0"/>
              <a:t>special consideration for resection of </a:t>
            </a:r>
            <a:r>
              <a:rPr lang="en-US" dirty="0" err="1"/>
              <a:t>radiocapitellar</a:t>
            </a:r>
            <a:r>
              <a:rPr lang="en-US" dirty="0"/>
              <a:t> capsular complex.</a:t>
            </a:r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149199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OME | EGSSA">
            <a:extLst>
              <a:ext uri="{FF2B5EF4-FFF2-40B4-BE49-F238E27FC236}">
                <a16:creationId xmlns:a16="http://schemas.microsoft.com/office/drawing/2014/main" id="{EC3D549C-2B2B-1F49-D112-ECAA620568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16" b="22470"/>
          <a:stretch/>
        </p:blipFill>
        <p:spPr bwMode="auto">
          <a:xfrm>
            <a:off x="4804343" y="105941"/>
            <a:ext cx="2449285" cy="267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logo with bones and text&#10;&#10;Description automatically generated">
            <a:extLst>
              <a:ext uri="{FF2B5EF4-FFF2-40B4-BE49-F238E27FC236}">
                <a16:creationId xmlns:a16="http://schemas.microsoft.com/office/drawing/2014/main" id="{17E34A65-6284-A4D1-7BB2-8B5354401A8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15433" y="2151728"/>
            <a:ext cx="2588404" cy="2554544"/>
          </a:xfrm>
          <a:prstGeom prst="rect">
            <a:avLst/>
          </a:prstGeom>
        </p:spPr>
      </p:pic>
      <p:pic>
        <p:nvPicPr>
          <p:cNvPr id="5" name="Picture 4" descr="A logo of a shoulder and elbow society&#10;&#10;Description automatically generated">
            <a:extLst>
              <a:ext uri="{FF2B5EF4-FFF2-40B4-BE49-F238E27FC236}">
                <a16:creationId xmlns:a16="http://schemas.microsoft.com/office/drawing/2014/main" id="{411EA157-E765-946A-59A1-EB91CFC5C94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54135" y="1930121"/>
            <a:ext cx="3288702" cy="31073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DD9B18-ED98-3397-0958-467BB845D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4718" y="2749418"/>
            <a:ext cx="2728533" cy="405736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3FA2949-8EAA-A704-15B8-5B3C40256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89778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6713</TotalTime>
  <Words>1082</Words>
  <Application>Microsoft Office PowerPoint</Application>
  <PresentationFormat>Widescreen</PresentationFormat>
  <Paragraphs>101</Paragraphs>
  <Slides>29</Slides>
  <Notes>0</Notes>
  <HiddenSlides>2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Baskerville Old Face</vt:lpstr>
      <vt:lpstr>Calibri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Introduction and Background</vt:lpstr>
      <vt:lpstr>Introduction and Background</vt:lpstr>
      <vt:lpstr>Aim of the work</vt:lpstr>
      <vt:lpstr>33 consecutive arthroscopic tennis elbow releases performed in 31 patients 20 male (22 elbows, 66.7%) and 11 female (11 elbows, 33.3%).   Average patient age 33.70 years (range: 24-42 years).   Twelve patients (38.7%) heavy manual labor,  15 patients (48.3%) described their work as repetitive, and  4 patients (12.9%) were not working at the time of surgery.  Eighteen (55%) of the 33 elbows involved the dominant arm. </vt:lpstr>
      <vt:lpstr>All of these elbows were treated non-operatively before undergoing arthroscopic release.  Rest,  Activity modification,  Physical therapy,  NSAIDS and corticosteroid injection.   All the patients had at least 2 injections before surgery. </vt:lpstr>
      <vt:lpstr>PowerPoint Presentation</vt:lpstr>
      <vt:lpstr>Technique is critical</vt:lpstr>
      <vt:lpstr>PowerPoint Presentation</vt:lpstr>
      <vt:lpstr>Results (Findings)</vt:lpstr>
      <vt:lpstr>Results</vt:lpstr>
      <vt:lpstr>Results (Satisfaction)</vt:lpstr>
      <vt:lpstr>Results (VAS)</vt:lpstr>
      <vt:lpstr>Results (PRTEE)</vt:lpstr>
      <vt:lpstr>Results (MEPI)</vt:lpstr>
      <vt:lpstr>Results (DASH)</vt:lpstr>
      <vt:lpstr>Results (Complications)</vt:lpstr>
      <vt:lpstr>Results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Recontructive surgery for mutilitating hand injuries; Saudi German Hospital experience Moahmmed Mostafa Kotb, Director Reconstructive Microsurgery Unit, Saudi German Hospital, Jeddah, KSA</dc:title>
  <dc:creator>Mohammed Kotb</dc:creator>
  <cp:lastModifiedBy>DEMO AV</cp:lastModifiedBy>
  <cp:revision>65</cp:revision>
  <dcterms:created xsi:type="dcterms:W3CDTF">2008-11-16T22:03:32Z</dcterms:created>
  <dcterms:modified xsi:type="dcterms:W3CDTF">2023-12-28T08:36:00Z</dcterms:modified>
</cp:coreProperties>
</file>