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85" r:id="rId14"/>
    <p:sldId id="286" r:id="rId15"/>
    <p:sldId id="287" r:id="rId16"/>
    <p:sldId id="288" r:id="rId17"/>
    <p:sldId id="289" r:id="rId18"/>
    <p:sldId id="268" r:id="rId19"/>
    <p:sldId id="283" r:id="rId20"/>
    <p:sldId id="269" r:id="rId21"/>
    <p:sldId id="270" r:id="rId22"/>
    <p:sldId id="277" r:id="rId23"/>
    <p:sldId id="271" r:id="rId24"/>
    <p:sldId id="284" r:id="rId25"/>
    <p:sldId id="272" r:id="rId26"/>
    <p:sldId id="274" r:id="rId27"/>
    <p:sldId id="275" r:id="rId28"/>
    <p:sldId id="27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AD8280-B8C5-4899-ACEA-FBC3152CC69D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38F943-DC7E-4101-9E70-9B068ECA7F62}">
      <dgm:prSet phldrT="[Text]" custT="1"/>
      <dgm:spPr/>
      <dgm:t>
        <a:bodyPr/>
        <a:lstStyle/>
        <a:p>
          <a:r>
            <a:rPr lang="en-US" sz="3200" b="1" i="1" dirty="0">
              <a:solidFill>
                <a:srgbClr val="C00000"/>
              </a:solidFill>
            </a:rPr>
            <a:t>Surgical</a:t>
          </a:r>
          <a:r>
            <a:rPr lang="en-US" sz="3200" dirty="0">
              <a:solidFill>
                <a:srgbClr val="C00000"/>
              </a:solidFill>
            </a:rPr>
            <a:t> </a:t>
          </a:r>
          <a:r>
            <a:rPr lang="en-US" sz="3200" b="1" i="1" dirty="0">
              <a:solidFill>
                <a:srgbClr val="C00000"/>
              </a:solidFill>
            </a:rPr>
            <a:t>options</a:t>
          </a:r>
        </a:p>
      </dgm:t>
    </dgm:pt>
    <dgm:pt modelId="{A0D9D210-0621-4A4A-A560-7D4559615EF8}" type="parTrans" cxnId="{33B8B9A1-EFA3-4D4A-A8B9-6F527DC17A6B}">
      <dgm:prSet/>
      <dgm:spPr/>
      <dgm:t>
        <a:bodyPr/>
        <a:lstStyle/>
        <a:p>
          <a:endParaRPr lang="en-US"/>
        </a:p>
      </dgm:t>
    </dgm:pt>
    <dgm:pt modelId="{891C8D5B-A970-48A7-A087-90A844267857}" type="sibTrans" cxnId="{33B8B9A1-EFA3-4D4A-A8B9-6F527DC17A6B}">
      <dgm:prSet/>
      <dgm:spPr/>
      <dgm:t>
        <a:bodyPr/>
        <a:lstStyle/>
        <a:p>
          <a:endParaRPr lang="en-US"/>
        </a:p>
      </dgm:t>
    </dgm:pt>
    <dgm:pt modelId="{B26508FB-90FB-4936-9E9C-8BDF5940369F}">
      <dgm:prSet phldrT="[Text]" custT="1"/>
      <dgm:spPr/>
      <dgm:t>
        <a:bodyPr/>
        <a:lstStyle/>
        <a:p>
          <a:r>
            <a:rPr lang="en-US" sz="2400" dirty="0">
              <a:solidFill>
                <a:schemeClr val="bg1">
                  <a:lumMod val="50000"/>
                </a:schemeClr>
              </a:solidFill>
            </a:rPr>
            <a:t>No Arthropathy</a:t>
          </a:r>
        </a:p>
      </dgm:t>
    </dgm:pt>
    <dgm:pt modelId="{0F474E79-38EB-4936-9997-437597EB1945}" type="parTrans" cxnId="{49AC06B4-8B65-4261-93FF-EC0A505E15FB}">
      <dgm:prSet/>
      <dgm:spPr/>
      <dgm:t>
        <a:bodyPr/>
        <a:lstStyle/>
        <a:p>
          <a:endParaRPr lang="en-US"/>
        </a:p>
      </dgm:t>
    </dgm:pt>
    <dgm:pt modelId="{99AEB24E-0AED-49FD-ACCA-75234216C2D9}" type="sibTrans" cxnId="{49AC06B4-8B65-4261-93FF-EC0A505E15FB}">
      <dgm:prSet/>
      <dgm:spPr/>
      <dgm:t>
        <a:bodyPr/>
        <a:lstStyle/>
        <a:p>
          <a:endParaRPr lang="en-US"/>
        </a:p>
      </dgm:t>
    </dgm:pt>
    <dgm:pt modelId="{E3909C89-5AAA-4BC5-9D7E-562A96AF9C44}">
      <dgm:prSet phldrT="[Text]" custT="1"/>
      <dgm:spPr/>
      <dgm:t>
        <a:bodyPr/>
        <a:lstStyle/>
        <a:p>
          <a:pPr>
            <a:buFont typeface="+mj-lt"/>
            <a:buNone/>
          </a:pPr>
          <a:r>
            <a:rPr lang="en-US" sz="2000" b="1" i="1" dirty="0"/>
            <a:t>1</a:t>
          </a:r>
          <a:r>
            <a:rPr lang="en-US" sz="2000" dirty="0"/>
            <a:t>. </a:t>
          </a:r>
          <a:r>
            <a:rPr lang="en-US" sz="2000" b="1" i="1" dirty="0"/>
            <a:t>Partial repair.</a:t>
          </a:r>
        </a:p>
        <a:p>
          <a:pPr>
            <a:buFont typeface="+mj-lt"/>
            <a:buNone/>
          </a:pPr>
          <a:r>
            <a:rPr lang="en-US" sz="2000" b="1" i="1" dirty="0"/>
            <a:t>2. Biceps tenodesis/tenotomy.</a:t>
          </a:r>
        </a:p>
        <a:p>
          <a:pPr>
            <a:buFont typeface="+mj-lt"/>
            <a:buNone/>
          </a:pPr>
          <a:r>
            <a:rPr lang="en-US" sz="2000" b="1" i="1" dirty="0"/>
            <a:t>3. Superior capsule reconstruction.</a:t>
          </a:r>
          <a:endParaRPr lang="en-US" sz="2000" dirty="0"/>
        </a:p>
      </dgm:t>
    </dgm:pt>
    <dgm:pt modelId="{36301E9D-AC90-4FFB-8686-E89360BA87D9}" type="parTrans" cxnId="{3ECAFAD9-040B-4D05-9DF4-DD6354BEABF2}">
      <dgm:prSet/>
      <dgm:spPr/>
      <dgm:t>
        <a:bodyPr/>
        <a:lstStyle/>
        <a:p>
          <a:endParaRPr lang="en-US"/>
        </a:p>
      </dgm:t>
    </dgm:pt>
    <dgm:pt modelId="{3801B8C3-2BCB-4E1E-9CA4-DFD4BDBDC9DC}" type="sibTrans" cxnId="{3ECAFAD9-040B-4D05-9DF4-DD6354BEABF2}">
      <dgm:prSet/>
      <dgm:spPr/>
      <dgm:t>
        <a:bodyPr/>
        <a:lstStyle/>
        <a:p>
          <a:endParaRPr lang="en-US"/>
        </a:p>
      </dgm:t>
    </dgm:pt>
    <dgm:pt modelId="{8CFB7611-49CF-46CC-ACD4-D030DF886D27}">
      <dgm:prSet phldrT="[Text]" custT="1"/>
      <dgm:spPr/>
      <dgm:t>
        <a:bodyPr/>
        <a:lstStyle/>
        <a:p>
          <a:r>
            <a:rPr lang="en-US" sz="2000" b="1" i="1" dirty="0"/>
            <a:t>4. Subacromial </a:t>
          </a:r>
          <a:r>
            <a:rPr lang="en-US" sz="2000" b="1" i="1" dirty="0" err="1"/>
            <a:t>ballons</a:t>
          </a:r>
          <a:r>
            <a:rPr lang="en-US" sz="2000" b="1" i="1" dirty="0"/>
            <a:t>.</a:t>
          </a:r>
        </a:p>
        <a:p>
          <a:r>
            <a:rPr lang="en-US" sz="2000" b="1" i="1" dirty="0"/>
            <a:t>5. Open-/arthroscopic-assisted tendon transfers.</a:t>
          </a:r>
        </a:p>
      </dgm:t>
    </dgm:pt>
    <dgm:pt modelId="{58DE1DE2-3B6D-4581-B55D-3A275922B705}" type="parTrans" cxnId="{79BD029D-99A4-4C23-85B9-F61C8EE6E948}">
      <dgm:prSet/>
      <dgm:spPr/>
      <dgm:t>
        <a:bodyPr/>
        <a:lstStyle/>
        <a:p>
          <a:endParaRPr lang="en-US"/>
        </a:p>
      </dgm:t>
    </dgm:pt>
    <dgm:pt modelId="{98A7EDB6-2F39-4461-851F-5B678654BE07}" type="sibTrans" cxnId="{79BD029D-99A4-4C23-85B9-F61C8EE6E948}">
      <dgm:prSet/>
      <dgm:spPr/>
      <dgm:t>
        <a:bodyPr/>
        <a:lstStyle/>
        <a:p>
          <a:endParaRPr lang="en-US"/>
        </a:p>
      </dgm:t>
    </dgm:pt>
    <dgm:pt modelId="{4EEA524F-C133-4962-B41F-C85FC9123562}">
      <dgm:prSet phldrT="[Text]" custT="1"/>
      <dgm:spPr/>
      <dgm:t>
        <a:bodyPr/>
        <a:lstStyle/>
        <a:p>
          <a:r>
            <a:rPr lang="en-US" sz="2400" dirty="0">
              <a:solidFill>
                <a:schemeClr val="bg1">
                  <a:lumMod val="50000"/>
                </a:schemeClr>
              </a:solidFill>
            </a:rPr>
            <a:t>Arthropathy</a:t>
          </a:r>
        </a:p>
      </dgm:t>
    </dgm:pt>
    <dgm:pt modelId="{BCE49180-C1FF-4112-84D3-B2065F724975}" type="parTrans" cxnId="{003927F9-A17A-427A-833C-534E72F7F472}">
      <dgm:prSet/>
      <dgm:spPr/>
      <dgm:t>
        <a:bodyPr/>
        <a:lstStyle/>
        <a:p>
          <a:endParaRPr lang="en-US"/>
        </a:p>
      </dgm:t>
    </dgm:pt>
    <dgm:pt modelId="{7E4E8F26-AC03-4DAF-8AB0-CB62F61480F0}" type="sibTrans" cxnId="{003927F9-A17A-427A-833C-534E72F7F472}">
      <dgm:prSet/>
      <dgm:spPr/>
      <dgm:t>
        <a:bodyPr/>
        <a:lstStyle/>
        <a:p>
          <a:endParaRPr lang="en-US"/>
        </a:p>
      </dgm:t>
    </dgm:pt>
    <dgm:pt modelId="{0C7C6735-32F2-4534-BE87-532E67DD4ECA}">
      <dgm:prSet phldrT="[Text]" custT="1"/>
      <dgm:spPr/>
      <dgm:t>
        <a:bodyPr/>
        <a:lstStyle/>
        <a:p>
          <a:r>
            <a:rPr lang="en-US" sz="2000" b="1" i="1" dirty="0"/>
            <a:t>Reverse shoulder </a:t>
          </a:r>
          <a:r>
            <a:rPr lang="en-US" sz="2000" b="1" i="1" dirty="0" err="1"/>
            <a:t>arthtoplasty</a:t>
          </a:r>
          <a:r>
            <a:rPr lang="en-US" sz="2000" b="1" i="1" dirty="0"/>
            <a:t>.</a:t>
          </a:r>
        </a:p>
      </dgm:t>
    </dgm:pt>
    <dgm:pt modelId="{2D909752-124A-4B7A-A15B-494755D08ADA}" type="parTrans" cxnId="{E094DBE5-EB9C-4632-AE04-D336D35A1B11}">
      <dgm:prSet/>
      <dgm:spPr/>
      <dgm:t>
        <a:bodyPr/>
        <a:lstStyle/>
        <a:p>
          <a:endParaRPr lang="en-US"/>
        </a:p>
      </dgm:t>
    </dgm:pt>
    <dgm:pt modelId="{0931174D-F31D-4DBA-B47D-B38C03B002D6}" type="sibTrans" cxnId="{E094DBE5-EB9C-4632-AE04-D336D35A1B11}">
      <dgm:prSet/>
      <dgm:spPr/>
      <dgm:t>
        <a:bodyPr/>
        <a:lstStyle/>
        <a:p>
          <a:endParaRPr lang="en-US"/>
        </a:p>
      </dgm:t>
    </dgm:pt>
    <dgm:pt modelId="{262B60BF-3135-4B8B-A887-860055C3A4F1}" type="pres">
      <dgm:prSet presAssocID="{8DAD8280-B8C5-4899-ACEA-FBC3152CC69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DAFAA46-613B-4045-9D4A-6A3A57E06CEF}" type="pres">
      <dgm:prSet presAssocID="{C538F943-DC7E-4101-9E70-9B068ECA7F62}" presName="hierRoot1" presStyleCnt="0"/>
      <dgm:spPr/>
    </dgm:pt>
    <dgm:pt modelId="{A44AB2DC-9BEA-47D3-A503-2C7E45BB436B}" type="pres">
      <dgm:prSet presAssocID="{C538F943-DC7E-4101-9E70-9B068ECA7F62}" presName="composite" presStyleCnt="0"/>
      <dgm:spPr/>
    </dgm:pt>
    <dgm:pt modelId="{C244EAD5-5513-4493-8ADE-3CFD580DC1F5}" type="pres">
      <dgm:prSet presAssocID="{C538F943-DC7E-4101-9E70-9B068ECA7F62}" presName="background" presStyleLbl="node0" presStyleIdx="0" presStyleCnt="1"/>
      <dgm:spPr/>
    </dgm:pt>
    <dgm:pt modelId="{41CB63C5-2ABD-41D6-BC6E-B4DED45D55F4}" type="pres">
      <dgm:prSet presAssocID="{C538F943-DC7E-4101-9E70-9B068ECA7F62}" presName="text" presStyleLbl="fgAcc0" presStyleIdx="0" presStyleCnt="1" custScaleX="230443" custLinFactNeighborX="-74396" custLinFactNeighborY="-95611">
        <dgm:presLayoutVars>
          <dgm:chPref val="3"/>
        </dgm:presLayoutVars>
      </dgm:prSet>
      <dgm:spPr/>
    </dgm:pt>
    <dgm:pt modelId="{E1EEB93F-B4B7-40E6-AC30-9F330798A584}" type="pres">
      <dgm:prSet presAssocID="{C538F943-DC7E-4101-9E70-9B068ECA7F62}" presName="hierChild2" presStyleCnt="0"/>
      <dgm:spPr/>
    </dgm:pt>
    <dgm:pt modelId="{1076C549-EE08-456B-984A-AACE78523164}" type="pres">
      <dgm:prSet presAssocID="{0F474E79-38EB-4936-9997-437597EB1945}" presName="Name10" presStyleLbl="parChTrans1D2" presStyleIdx="0" presStyleCnt="2"/>
      <dgm:spPr/>
    </dgm:pt>
    <dgm:pt modelId="{2460A710-E5C8-4BE9-BF00-A59EF0938473}" type="pres">
      <dgm:prSet presAssocID="{B26508FB-90FB-4936-9E9C-8BDF5940369F}" presName="hierRoot2" presStyleCnt="0"/>
      <dgm:spPr/>
    </dgm:pt>
    <dgm:pt modelId="{1A2CB61D-F710-4F0C-B45A-1A21A68BB04B}" type="pres">
      <dgm:prSet presAssocID="{B26508FB-90FB-4936-9E9C-8BDF5940369F}" presName="composite2" presStyleCnt="0"/>
      <dgm:spPr/>
    </dgm:pt>
    <dgm:pt modelId="{435F5F35-77DB-4EDA-AEF0-8A75BF051DFA}" type="pres">
      <dgm:prSet presAssocID="{B26508FB-90FB-4936-9E9C-8BDF5940369F}" presName="background2" presStyleLbl="node2" presStyleIdx="0" presStyleCnt="2"/>
      <dgm:spPr/>
    </dgm:pt>
    <dgm:pt modelId="{C1B8B685-D6C5-4589-B2E7-4977AE0449E3}" type="pres">
      <dgm:prSet presAssocID="{B26508FB-90FB-4936-9E9C-8BDF5940369F}" presName="text2" presStyleLbl="fgAcc2" presStyleIdx="0" presStyleCnt="2" custScaleX="111111">
        <dgm:presLayoutVars>
          <dgm:chPref val="3"/>
        </dgm:presLayoutVars>
      </dgm:prSet>
      <dgm:spPr/>
    </dgm:pt>
    <dgm:pt modelId="{9B80BC98-E631-4E78-B93C-EC4A439E8931}" type="pres">
      <dgm:prSet presAssocID="{B26508FB-90FB-4936-9E9C-8BDF5940369F}" presName="hierChild3" presStyleCnt="0"/>
      <dgm:spPr/>
    </dgm:pt>
    <dgm:pt modelId="{0451E129-F75C-4713-B974-804483FB4149}" type="pres">
      <dgm:prSet presAssocID="{36301E9D-AC90-4FFB-8686-E89360BA87D9}" presName="Name17" presStyleLbl="parChTrans1D3" presStyleIdx="0" presStyleCnt="3"/>
      <dgm:spPr/>
    </dgm:pt>
    <dgm:pt modelId="{A396CAB8-3665-4B02-8133-69226B90A43F}" type="pres">
      <dgm:prSet presAssocID="{E3909C89-5AAA-4BC5-9D7E-562A96AF9C44}" presName="hierRoot3" presStyleCnt="0"/>
      <dgm:spPr/>
    </dgm:pt>
    <dgm:pt modelId="{D22A4A11-DA30-4F79-8411-F8FFD16D4287}" type="pres">
      <dgm:prSet presAssocID="{E3909C89-5AAA-4BC5-9D7E-562A96AF9C44}" presName="composite3" presStyleCnt="0"/>
      <dgm:spPr/>
    </dgm:pt>
    <dgm:pt modelId="{DAE37217-E5F7-46EB-9EEF-7E343DDA8CCD}" type="pres">
      <dgm:prSet presAssocID="{E3909C89-5AAA-4BC5-9D7E-562A96AF9C44}" presName="background3" presStyleLbl="node3" presStyleIdx="0" presStyleCnt="3"/>
      <dgm:spPr/>
    </dgm:pt>
    <dgm:pt modelId="{11313B20-CC0C-486F-8D6C-D6CB9A1816DF}" type="pres">
      <dgm:prSet presAssocID="{E3909C89-5AAA-4BC5-9D7E-562A96AF9C44}" presName="text3" presStyleLbl="fgAcc3" presStyleIdx="0" presStyleCnt="3" custScaleX="209850" custScaleY="157973">
        <dgm:presLayoutVars>
          <dgm:chPref val="3"/>
        </dgm:presLayoutVars>
      </dgm:prSet>
      <dgm:spPr/>
    </dgm:pt>
    <dgm:pt modelId="{F78737E7-515E-4657-86F7-64D2BCDFCAE7}" type="pres">
      <dgm:prSet presAssocID="{E3909C89-5AAA-4BC5-9D7E-562A96AF9C44}" presName="hierChild4" presStyleCnt="0"/>
      <dgm:spPr/>
    </dgm:pt>
    <dgm:pt modelId="{D9007717-2AA3-4A49-A73B-40D67B04DC7A}" type="pres">
      <dgm:prSet presAssocID="{58DE1DE2-3B6D-4581-B55D-3A275922B705}" presName="Name17" presStyleLbl="parChTrans1D3" presStyleIdx="1" presStyleCnt="3"/>
      <dgm:spPr/>
    </dgm:pt>
    <dgm:pt modelId="{FD124D3E-A7AB-4F2E-830A-D53FFBC80C7D}" type="pres">
      <dgm:prSet presAssocID="{8CFB7611-49CF-46CC-ACD4-D030DF886D27}" presName="hierRoot3" presStyleCnt="0"/>
      <dgm:spPr/>
    </dgm:pt>
    <dgm:pt modelId="{A00F86A5-C9D4-4308-90B1-6EE18772F288}" type="pres">
      <dgm:prSet presAssocID="{8CFB7611-49CF-46CC-ACD4-D030DF886D27}" presName="composite3" presStyleCnt="0"/>
      <dgm:spPr/>
    </dgm:pt>
    <dgm:pt modelId="{0F15A88C-4260-4341-BF8D-D2F7D965BFC5}" type="pres">
      <dgm:prSet presAssocID="{8CFB7611-49CF-46CC-ACD4-D030DF886D27}" presName="background3" presStyleLbl="node3" presStyleIdx="1" presStyleCnt="3"/>
      <dgm:spPr/>
    </dgm:pt>
    <dgm:pt modelId="{0565A171-5D50-474A-A736-49C4F6402CCD}" type="pres">
      <dgm:prSet presAssocID="{8CFB7611-49CF-46CC-ACD4-D030DF886D27}" presName="text3" presStyleLbl="fgAcc3" presStyleIdx="1" presStyleCnt="3" custScaleX="198727" custScaleY="104469">
        <dgm:presLayoutVars>
          <dgm:chPref val="3"/>
        </dgm:presLayoutVars>
      </dgm:prSet>
      <dgm:spPr/>
    </dgm:pt>
    <dgm:pt modelId="{376E7B18-4480-495D-93D1-0139B38DA13C}" type="pres">
      <dgm:prSet presAssocID="{8CFB7611-49CF-46CC-ACD4-D030DF886D27}" presName="hierChild4" presStyleCnt="0"/>
      <dgm:spPr/>
    </dgm:pt>
    <dgm:pt modelId="{BE368CCD-B1AD-414D-909A-17C572B3B983}" type="pres">
      <dgm:prSet presAssocID="{BCE49180-C1FF-4112-84D3-B2065F724975}" presName="Name10" presStyleLbl="parChTrans1D2" presStyleIdx="1" presStyleCnt="2"/>
      <dgm:spPr/>
    </dgm:pt>
    <dgm:pt modelId="{F1A14E5A-832E-482A-9EFF-5CFB6576BFCC}" type="pres">
      <dgm:prSet presAssocID="{4EEA524F-C133-4962-B41F-C85FC9123562}" presName="hierRoot2" presStyleCnt="0"/>
      <dgm:spPr/>
    </dgm:pt>
    <dgm:pt modelId="{2498A3E0-FA1A-4950-8C0C-8E1AD6C911BC}" type="pres">
      <dgm:prSet presAssocID="{4EEA524F-C133-4962-B41F-C85FC9123562}" presName="composite2" presStyleCnt="0"/>
      <dgm:spPr/>
    </dgm:pt>
    <dgm:pt modelId="{42A2B297-0AB4-4BDD-95F7-40F2ECD56110}" type="pres">
      <dgm:prSet presAssocID="{4EEA524F-C133-4962-B41F-C85FC9123562}" presName="background2" presStyleLbl="node2" presStyleIdx="1" presStyleCnt="2"/>
      <dgm:spPr/>
    </dgm:pt>
    <dgm:pt modelId="{0368C41A-2219-4247-AC01-278927EDFA6E}" type="pres">
      <dgm:prSet presAssocID="{4EEA524F-C133-4962-B41F-C85FC9123562}" presName="text2" presStyleLbl="fgAcc2" presStyleIdx="1" presStyleCnt="2" custScaleX="124832">
        <dgm:presLayoutVars>
          <dgm:chPref val="3"/>
        </dgm:presLayoutVars>
      </dgm:prSet>
      <dgm:spPr/>
    </dgm:pt>
    <dgm:pt modelId="{82C39C3E-17D2-4A1D-A2E5-37E5C639ED16}" type="pres">
      <dgm:prSet presAssocID="{4EEA524F-C133-4962-B41F-C85FC9123562}" presName="hierChild3" presStyleCnt="0"/>
      <dgm:spPr/>
    </dgm:pt>
    <dgm:pt modelId="{9EE96303-F8C6-485A-921E-75905863BFCE}" type="pres">
      <dgm:prSet presAssocID="{2D909752-124A-4B7A-A15B-494755D08ADA}" presName="Name17" presStyleLbl="parChTrans1D3" presStyleIdx="2" presStyleCnt="3"/>
      <dgm:spPr/>
    </dgm:pt>
    <dgm:pt modelId="{3C9BEF5E-E873-4971-B7FC-913A755CFD63}" type="pres">
      <dgm:prSet presAssocID="{0C7C6735-32F2-4534-BE87-532E67DD4ECA}" presName="hierRoot3" presStyleCnt="0"/>
      <dgm:spPr/>
    </dgm:pt>
    <dgm:pt modelId="{4D94A695-8291-4917-9B38-A02E3C0D761B}" type="pres">
      <dgm:prSet presAssocID="{0C7C6735-32F2-4534-BE87-532E67DD4ECA}" presName="composite3" presStyleCnt="0"/>
      <dgm:spPr/>
    </dgm:pt>
    <dgm:pt modelId="{0D5F6C96-C24A-4D92-A20D-DB6ABFD28279}" type="pres">
      <dgm:prSet presAssocID="{0C7C6735-32F2-4534-BE87-532E67DD4ECA}" presName="background3" presStyleLbl="node3" presStyleIdx="2" presStyleCnt="3"/>
      <dgm:spPr/>
    </dgm:pt>
    <dgm:pt modelId="{50086C16-7A94-41A9-9146-F30E308BF827}" type="pres">
      <dgm:prSet presAssocID="{0C7C6735-32F2-4534-BE87-532E67DD4ECA}" presName="text3" presStyleLbl="fgAcc3" presStyleIdx="2" presStyleCnt="3">
        <dgm:presLayoutVars>
          <dgm:chPref val="3"/>
        </dgm:presLayoutVars>
      </dgm:prSet>
      <dgm:spPr/>
    </dgm:pt>
    <dgm:pt modelId="{BF560A36-D0F2-458D-9ADF-579087272395}" type="pres">
      <dgm:prSet presAssocID="{0C7C6735-32F2-4534-BE87-532E67DD4ECA}" presName="hierChild4" presStyleCnt="0"/>
      <dgm:spPr/>
    </dgm:pt>
  </dgm:ptLst>
  <dgm:cxnLst>
    <dgm:cxn modelId="{9FB47C1C-A913-48AD-B6B6-394351093D9B}" type="presOf" srcId="{36301E9D-AC90-4FFB-8686-E89360BA87D9}" destId="{0451E129-F75C-4713-B974-804483FB4149}" srcOrd="0" destOrd="0" presId="urn:microsoft.com/office/officeart/2005/8/layout/hierarchy1"/>
    <dgm:cxn modelId="{D5DBAB3E-FE1C-4E6A-BA69-A6C66BA9B888}" type="presOf" srcId="{E3909C89-5AAA-4BC5-9D7E-562A96AF9C44}" destId="{11313B20-CC0C-486F-8D6C-D6CB9A1816DF}" srcOrd="0" destOrd="0" presId="urn:microsoft.com/office/officeart/2005/8/layout/hierarchy1"/>
    <dgm:cxn modelId="{D54DC969-7C8C-4F50-840D-3D1FB093A655}" type="presOf" srcId="{0C7C6735-32F2-4534-BE87-532E67DD4ECA}" destId="{50086C16-7A94-41A9-9146-F30E308BF827}" srcOrd="0" destOrd="0" presId="urn:microsoft.com/office/officeart/2005/8/layout/hierarchy1"/>
    <dgm:cxn modelId="{E92D9F8D-13D2-4C62-9618-5D5EA303AE46}" type="presOf" srcId="{8DAD8280-B8C5-4899-ACEA-FBC3152CC69D}" destId="{262B60BF-3135-4B8B-A887-860055C3A4F1}" srcOrd="0" destOrd="0" presId="urn:microsoft.com/office/officeart/2005/8/layout/hierarchy1"/>
    <dgm:cxn modelId="{8473AC9A-800C-4CC9-8FA5-D7BA9250C2F3}" type="presOf" srcId="{4EEA524F-C133-4962-B41F-C85FC9123562}" destId="{0368C41A-2219-4247-AC01-278927EDFA6E}" srcOrd="0" destOrd="0" presId="urn:microsoft.com/office/officeart/2005/8/layout/hierarchy1"/>
    <dgm:cxn modelId="{79BD029D-99A4-4C23-85B9-F61C8EE6E948}" srcId="{B26508FB-90FB-4936-9E9C-8BDF5940369F}" destId="{8CFB7611-49CF-46CC-ACD4-D030DF886D27}" srcOrd="1" destOrd="0" parTransId="{58DE1DE2-3B6D-4581-B55D-3A275922B705}" sibTransId="{98A7EDB6-2F39-4461-851F-5B678654BE07}"/>
    <dgm:cxn modelId="{33B8B9A1-EFA3-4D4A-A8B9-6F527DC17A6B}" srcId="{8DAD8280-B8C5-4899-ACEA-FBC3152CC69D}" destId="{C538F943-DC7E-4101-9E70-9B068ECA7F62}" srcOrd="0" destOrd="0" parTransId="{A0D9D210-0621-4A4A-A560-7D4559615EF8}" sibTransId="{891C8D5B-A970-48A7-A087-90A844267857}"/>
    <dgm:cxn modelId="{6472DDA6-5DE2-4AF9-ADAC-1F970AFA3A2F}" type="presOf" srcId="{8CFB7611-49CF-46CC-ACD4-D030DF886D27}" destId="{0565A171-5D50-474A-A736-49C4F6402CCD}" srcOrd="0" destOrd="0" presId="urn:microsoft.com/office/officeart/2005/8/layout/hierarchy1"/>
    <dgm:cxn modelId="{22CF9FAF-D353-4753-9495-F1649B36DE0D}" type="presOf" srcId="{B26508FB-90FB-4936-9E9C-8BDF5940369F}" destId="{C1B8B685-D6C5-4589-B2E7-4977AE0449E3}" srcOrd="0" destOrd="0" presId="urn:microsoft.com/office/officeart/2005/8/layout/hierarchy1"/>
    <dgm:cxn modelId="{3B5096B3-C40D-4C33-ACBC-261DB3DC4C16}" type="presOf" srcId="{2D909752-124A-4B7A-A15B-494755D08ADA}" destId="{9EE96303-F8C6-485A-921E-75905863BFCE}" srcOrd="0" destOrd="0" presId="urn:microsoft.com/office/officeart/2005/8/layout/hierarchy1"/>
    <dgm:cxn modelId="{49AC06B4-8B65-4261-93FF-EC0A505E15FB}" srcId="{C538F943-DC7E-4101-9E70-9B068ECA7F62}" destId="{B26508FB-90FB-4936-9E9C-8BDF5940369F}" srcOrd="0" destOrd="0" parTransId="{0F474E79-38EB-4936-9997-437597EB1945}" sibTransId="{99AEB24E-0AED-49FD-ACCA-75234216C2D9}"/>
    <dgm:cxn modelId="{48B122CC-1364-460A-9DDE-479B66832CE2}" type="presOf" srcId="{C538F943-DC7E-4101-9E70-9B068ECA7F62}" destId="{41CB63C5-2ABD-41D6-BC6E-B4DED45D55F4}" srcOrd="0" destOrd="0" presId="urn:microsoft.com/office/officeart/2005/8/layout/hierarchy1"/>
    <dgm:cxn modelId="{4EA5A7CE-5D62-43BB-BA30-2881A75CE124}" type="presOf" srcId="{BCE49180-C1FF-4112-84D3-B2065F724975}" destId="{BE368CCD-B1AD-414D-909A-17C572B3B983}" srcOrd="0" destOrd="0" presId="urn:microsoft.com/office/officeart/2005/8/layout/hierarchy1"/>
    <dgm:cxn modelId="{734074D0-F3D1-4950-BAC2-4B5DE085E5CA}" type="presOf" srcId="{58DE1DE2-3B6D-4581-B55D-3A275922B705}" destId="{D9007717-2AA3-4A49-A73B-40D67B04DC7A}" srcOrd="0" destOrd="0" presId="urn:microsoft.com/office/officeart/2005/8/layout/hierarchy1"/>
    <dgm:cxn modelId="{3ECAFAD9-040B-4D05-9DF4-DD6354BEABF2}" srcId="{B26508FB-90FB-4936-9E9C-8BDF5940369F}" destId="{E3909C89-5AAA-4BC5-9D7E-562A96AF9C44}" srcOrd="0" destOrd="0" parTransId="{36301E9D-AC90-4FFB-8686-E89360BA87D9}" sibTransId="{3801B8C3-2BCB-4E1E-9CA4-DFD4BDBDC9DC}"/>
    <dgm:cxn modelId="{E094DBE5-EB9C-4632-AE04-D336D35A1B11}" srcId="{4EEA524F-C133-4962-B41F-C85FC9123562}" destId="{0C7C6735-32F2-4534-BE87-532E67DD4ECA}" srcOrd="0" destOrd="0" parTransId="{2D909752-124A-4B7A-A15B-494755D08ADA}" sibTransId="{0931174D-F31D-4DBA-B47D-B38C03B002D6}"/>
    <dgm:cxn modelId="{BC3A94E7-5D82-4407-8DCF-0422A1A8A794}" type="presOf" srcId="{0F474E79-38EB-4936-9997-437597EB1945}" destId="{1076C549-EE08-456B-984A-AACE78523164}" srcOrd="0" destOrd="0" presId="urn:microsoft.com/office/officeart/2005/8/layout/hierarchy1"/>
    <dgm:cxn modelId="{003927F9-A17A-427A-833C-534E72F7F472}" srcId="{C538F943-DC7E-4101-9E70-9B068ECA7F62}" destId="{4EEA524F-C133-4962-B41F-C85FC9123562}" srcOrd="1" destOrd="0" parTransId="{BCE49180-C1FF-4112-84D3-B2065F724975}" sibTransId="{7E4E8F26-AC03-4DAF-8AB0-CB62F61480F0}"/>
    <dgm:cxn modelId="{75F79B9F-8B34-4DD0-921B-A70CD8DF0A2A}" type="presParOf" srcId="{262B60BF-3135-4B8B-A887-860055C3A4F1}" destId="{9DAFAA46-613B-4045-9D4A-6A3A57E06CEF}" srcOrd="0" destOrd="0" presId="urn:microsoft.com/office/officeart/2005/8/layout/hierarchy1"/>
    <dgm:cxn modelId="{A65396FE-8B89-404F-B9CA-3568FBE599E7}" type="presParOf" srcId="{9DAFAA46-613B-4045-9D4A-6A3A57E06CEF}" destId="{A44AB2DC-9BEA-47D3-A503-2C7E45BB436B}" srcOrd="0" destOrd="0" presId="urn:microsoft.com/office/officeart/2005/8/layout/hierarchy1"/>
    <dgm:cxn modelId="{A6CA9F49-FF3B-400A-A49D-95777A4A46CF}" type="presParOf" srcId="{A44AB2DC-9BEA-47D3-A503-2C7E45BB436B}" destId="{C244EAD5-5513-4493-8ADE-3CFD580DC1F5}" srcOrd="0" destOrd="0" presId="urn:microsoft.com/office/officeart/2005/8/layout/hierarchy1"/>
    <dgm:cxn modelId="{AF3F1CF7-1CB1-47FD-A494-88301C3BB0D8}" type="presParOf" srcId="{A44AB2DC-9BEA-47D3-A503-2C7E45BB436B}" destId="{41CB63C5-2ABD-41D6-BC6E-B4DED45D55F4}" srcOrd="1" destOrd="0" presId="urn:microsoft.com/office/officeart/2005/8/layout/hierarchy1"/>
    <dgm:cxn modelId="{E323278D-68AF-437B-B908-78CD198EF51F}" type="presParOf" srcId="{9DAFAA46-613B-4045-9D4A-6A3A57E06CEF}" destId="{E1EEB93F-B4B7-40E6-AC30-9F330798A584}" srcOrd="1" destOrd="0" presId="urn:microsoft.com/office/officeart/2005/8/layout/hierarchy1"/>
    <dgm:cxn modelId="{ABE92875-0BCD-425D-80FF-79861D2DCB27}" type="presParOf" srcId="{E1EEB93F-B4B7-40E6-AC30-9F330798A584}" destId="{1076C549-EE08-456B-984A-AACE78523164}" srcOrd="0" destOrd="0" presId="urn:microsoft.com/office/officeart/2005/8/layout/hierarchy1"/>
    <dgm:cxn modelId="{22F0912D-FCBB-4CB5-8AB9-5233FDD3A7F6}" type="presParOf" srcId="{E1EEB93F-B4B7-40E6-AC30-9F330798A584}" destId="{2460A710-E5C8-4BE9-BF00-A59EF0938473}" srcOrd="1" destOrd="0" presId="urn:microsoft.com/office/officeart/2005/8/layout/hierarchy1"/>
    <dgm:cxn modelId="{99637648-2D7D-40C1-9CD7-25BD8A85AAB7}" type="presParOf" srcId="{2460A710-E5C8-4BE9-BF00-A59EF0938473}" destId="{1A2CB61D-F710-4F0C-B45A-1A21A68BB04B}" srcOrd="0" destOrd="0" presId="urn:microsoft.com/office/officeart/2005/8/layout/hierarchy1"/>
    <dgm:cxn modelId="{CE11D083-DA25-41EC-8DC5-F43006B24C59}" type="presParOf" srcId="{1A2CB61D-F710-4F0C-B45A-1A21A68BB04B}" destId="{435F5F35-77DB-4EDA-AEF0-8A75BF051DFA}" srcOrd="0" destOrd="0" presId="urn:microsoft.com/office/officeart/2005/8/layout/hierarchy1"/>
    <dgm:cxn modelId="{BD96BFD3-99CB-48A9-AF57-03584DFD77D7}" type="presParOf" srcId="{1A2CB61D-F710-4F0C-B45A-1A21A68BB04B}" destId="{C1B8B685-D6C5-4589-B2E7-4977AE0449E3}" srcOrd="1" destOrd="0" presId="urn:microsoft.com/office/officeart/2005/8/layout/hierarchy1"/>
    <dgm:cxn modelId="{799A03B4-545E-467E-993D-4691BFB3E597}" type="presParOf" srcId="{2460A710-E5C8-4BE9-BF00-A59EF0938473}" destId="{9B80BC98-E631-4E78-B93C-EC4A439E8931}" srcOrd="1" destOrd="0" presId="urn:microsoft.com/office/officeart/2005/8/layout/hierarchy1"/>
    <dgm:cxn modelId="{20399224-7813-41BB-BDD1-17A913BC56A6}" type="presParOf" srcId="{9B80BC98-E631-4E78-B93C-EC4A439E8931}" destId="{0451E129-F75C-4713-B974-804483FB4149}" srcOrd="0" destOrd="0" presId="urn:microsoft.com/office/officeart/2005/8/layout/hierarchy1"/>
    <dgm:cxn modelId="{4565F0F3-856B-4903-81B4-B4B3D03F2740}" type="presParOf" srcId="{9B80BC98-E631-4E78-B93C-EC4A439E8931}" destId="{A396CAB8-3665-4B02-8133-69226B90A43F}" srcOrd="1" destOrd="0" presId="urn:microsoft.com/office/officeart/2005/8/layout/hierarchy1"/>
    <dgm:cxn modelId="{18D5CEC3-4EA3-43E3-9E9D-13BC34841D87}" type="presParOf" srcId="{A396CAB8-3665-4B02-8133-69226B90A43F}" destId="{D22A4A11-DA30-4F79-8411-F8FFD16D4287}" srcOrd="0" destOrd="0" presId="urn:microsoft.com/office/officeart/2005/8/layout/hierarchy1"/>
    <dgm:cxn modelId="{11F8F9B6-D47E-4E4A-B56F-B9E23795D560}" type="presParOf" srcId="{D22A4A11-DA30-4F79-8411-F8FFD16D4287}" destId="{DAE37217-E5F7-46EB-9EEF-7E343DDA8CCD}" srcOrd="0" destOrd="0" presId="urn:microsoft.com/office/officeart/2005/8/layout/hierarchy1"/>
    <dgm:cxn modelId="{FDF2F3D6-B36B-49F1-8B88-6D9EE86A3497}" type="presParOf" srcId="{D22A4A11-DA30-4F79-8411-F8FFD16D4287}" destId="{11313B20-CC0C-486F-8D6C-D6CB9A1816DF}" srcOrd="1" destOrd="0" presId="urn:microsoft.com/office/officeart/2005/8/layout/hierarchy1"/>
    <dgm:cxn modelId="{B8CB7FD6-C7B3-4A8D-B69A-6B1EEEEACE43}" type="presParOf" srcId="{A396CAB8-3665-4B02-8133-69226B90A43F}" destId="{F78737E7-515E-4657-86F7-64D2BCDFCAE7}" srcOrd="1" destOrd="0" presId="urn:microsoft.com/office/officeart/2005/8/layout/hierarchy1"/>
    <dgm:cxn modelId="{08423D27-59A6-41D4-8E53-5004482D67DE}" type="presParOf" srcId="{9B80BC98-E631-4E78-B93C-EC4A439E8931}" destId="{D9007717-2AA3-4A49-A73B-40D67B04DC7A}" srcOrd="2" destOrd="0" presId="urn:microsoft.com/office/officeart/2005/8/layout/hierarchy1"/>
    <dgm:cxn modelId="{E72F3026-9570-4791-9764-D206AEBFCFB0}" type="presParOf" srcId="{9B80BC98-E631-4E78-B93C-EC4A439E8931}" destId="{FD124D3E-A7AB-4F2E-830A-D53FFBC80C7D}" srcOrd="3" destOrd="0" presId="urn:microsoft.com/office/officeart/2005/8/layout/hierarchy1"/>
    <dgm:cxn modelId="{9339170F-7D8B-4AD1-BE0C-AA8E3470D442}" type="presParOf" srcId="{FD124D3E-A7AB-4F2E-830A-D53FFBC80C7D}" destId="{A00F86A5-C9D4-4308-90B1-6EE18772F288}" srcOrd="0" destOrd="0" presId="urn:microsoft.com/office/officeart/2005/8/layout/hierarchy1"/>
    <dgm:cxn modelId="{81F32F86-AD48-432B-BA81-3516ECC6FFAE}" type="presParOf" srcId="{A00F86A5-C9D4-4308-90B1-6EE18772F288}" destId="{0F15A88C-4260-4341-BF8D-D2F7D965BFC5}" srcOrd="0" destOrd="0" presId="urn:microsoft.com/office/officeart/2005/8/layout/hierarchy1"/>
    <dgm:cxn modelId="{7065BA39-6B5F-4CF4-B35A-EAE9BB1FB891}" type="presParOf" srcId="{A00F86A5-C9D4-4308-90B1-6EE18772F288}" destId="{0565A171-5D50-474A-A736-49C4F6402CCD}" srcOrd="1" destOrd="0" presId="urn:microsoft.com/office/officeart/2005/8/layout/hierarchy1"/>
    <dgm:cxn modelId="{77CD4182-6B9D-4A08-AAE4-8338447FF513}" type="presParOf" srcId="{FD124D3E-A7AB-4F2E-830A-D53FFBC80C7D}" destId="{376E7B18-4480-495D-93D1-0139B38DA13C}" srcOrd="1" destOrd="0" presId="urn:microsoft.com/office/officeart/2005/8/layout/hierarchy1"/>
    <dgm:cxn modelId="{6FA4A7E6-A916-47F3-9E58-D6BF09C5E109}" type="presParOf" srcId="{E1EEB93F-B4B7-40E6-AC30-9F330798A584}" destId="{BE368CCD-B1AD-414D-909A-17C572B3B983}" srcOrd="2" destOrd="0" presId="urn:microsoft.com/office/officeart/2005/8/layout/hierarchy1"/>
    <dgm:cxn modelId="{FD6C8AC4-140B-4F98-AA09-D8F2225D7223}" type="presParOf" srcId="{E1EEB93F-B4B7-40E6-AC30-9F330798A584}" destId="{F1A14E5A-832E-482A-9EFF-5CFB6576BFCC}" srcOrd="3" destOrd="0" presId="urn:microsoft.com/office/officeart/2005/8/layout/hierarchy1"/>
    <dgm:cxn modelId="{1FF53D13-D519-4AE0-835B-ED666BB7F062}" type="presParOf" srcId="{F1A14E5A-832E-482A-9EFF-5CFB6576BFCC}" destId="{2498A3E0-FA1A-4950-8C0C-8E1AD6C911BC}" srcOrd="0" destOrd="0" presId="urn:microsoft.com/office/officeart/2005/8/layout/hierarchy1"/>
    <dgm:cxn modelId="{BB59E8AB-32CA-4F87-A7F6-6C213BD9317A}" type="presParOf" srcId="{2498A3E0-FA1A-4950-8C0C-8E1AD6C911BC}" destId="{42A2B297-0AB4-4BDD-95F7-40F2ECD56110}" srcOrd="0" destOrd="0" presId="urn:microsoft.com/office/officeart/2005/8/layout/hierarchy1"/>
    <dgm:cxn modelId="{51640896-7FC1-4FEC-9E07-27684D2B5281}" type="presParOf" srcId="{2498A3E0-FA1A-4950-8C0C-8E1AD6C911BC}" destId="{0368C41A-2219-4247-AC01-278927EDFA6E}" srcOrd="1" destOrd="0" presId="urn:microsoft.com/office/officeart/2005/8/layout/hierarchy1"/>
    <dgm:cxn modelId="{3826D3E1-9588-46F0-9F21-DB622B4A8E45}" type="presParOf" srcId="{F1A14E5A-832E-482A-9EFF-5CFB6576BFCC}" destId="{82C39C3E-17D2-4A1D-A2E5-37E5C639ED16}" srcOrd="1" destOrd="0" presId="urn:microsoft.com/office/officeart/2005/8/layout/hierarchy1"/>
    <dgm:cxn modelId="{9B26C48E-C72C-44CA-929C-094B61F8BFA6}" type="presParOf" srcId="{82C39C3E-17D2-4A1D-A2E5-37E5C639ED16}" destId="{9EE96303-F8C6-485A-921E-75905863BFCE}" srcOrd="0" destOrd="0" presId="urn:microsoft.com/office/officeart/2005/8/layout/hierarchy1"/>
    <dgm:cxn modelId="{CA198848-4F06-4731-8375-9F10427C1CCE}" type="presParOf" srcId="{82C39C3E-17D2-4A1D-A2E5-37E5C639ED16}" destId="{3C9BEF5E-E873-4971-B7FC-913A755CFD63}" srcOrd="1" destOrd="0" presId="urn:microsoft.com/office/officeart/2005/8/layout/hierarchy1"/>
    <dgm:cxn modelId="{1854F43A-BD89-429F-8730-0F79AADB3DFC}" type="presParOf" srcId="{3C9BEF5E-E873-4971-B7FC-913A755CFD63}" destId="{4D94A695-8291-4917-9B38-A02E3C0D761B}" srcOrd="0" destOrd="0" presId="urn:microsoft.com/office/officeart/2005/8/layout/hierarchy1"/>
    <dgm:cxn modelId="{6D97EDC7-B46A-45CA-B3E1-894F9A5A9DE9}" type="presParOf" srcId="{4D94A695-8291-4917-9B38-A02E3C0D761B}" destId="{0D5F6C96-C24A-4D92-A20D-DB6ABFD28279}" srcOrd="0" destOrd="0" presId="urn:microsoft.com/office/officeart/2005/8/layout/hierarchy1"/>
    <dgm:cxn modelId="{62B84D74-D6AA-4DE9-B098-3753948272F4}" type="presParOf" srcId="{4D94A695-8291-4917-9B38-A02E3C0D761B}" destId="{50086C16-7A94-41A9-9146-F30E308BF827}" srcOrd="1" destOrd="0" presId="urn:microsoft.com/office/officeart/2005/8/layout/hierarchy1"/>
    <dgm:cxn modelId="{E06FD3AA-5271-439A-8A9B-CCA14780E6DA}" type="presParOf" srcId="{3C9BEF5E-E873-4971-B7FC-913A755CFD63}" destId="{BF560A36-D0F2-458D-9ADF-57908727239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E96303-F8C6-485A-921E-75905863BFCE}">
      <dsp:nvSpPr>
        <dsp:cNvPr id="0" name=""/>
        <dsp:cNvSpPr/>
      </dsp:nvSpPr>
      <dsp:spPr>
        <a:xfrm>
          <a:off x="8744920" y="2567988"/>
          <a:ext cx="91440" cy="4784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8454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368CCD-B1AD-414D-909A-17C572B3B983}">
      <dsp:nvSpPr>
        <dsp:cNvPr id="0" name=""/>
        <dsp:cNvSpPr/>
      </dsp:nvSpPr>
      <dsp:spPr>
        <a:xfrm>
          <a:off x="5257314" y="870997"/>
          <a:ext cx="3533326" cy="652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9939"/>
              </a:lnTo>
              <a:lnTo>
                <a:pt x="3533326" y="499939"/>
              </a:lnTo>
              <a:lnTo>
                <a:pt x="3533326" y="652341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07717-2AA3-4A49-A73B-40D67B04DC7A}">
      <dsp:nvSpPr>
        <dsp:cNvPr id="0" name=""/>
        <dsp:cNvSpPr/>
      </dsp:nvSpPr>
      <dsp:spPr>
        <a:xfrm>
          <a:off x="4058926" y="2567988"/>
          <a:ext cx="1908929" cy="4784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052"/>
              </a:lnTo>
              <a:lnTo>
                <a:pt x="1908929" y="326052"/>
              </a:lnTo>
              <a:lnTo>
                <a:pt x="1908929" y="478454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1E129-F75C-4713-B974-804483FB4149}">
      <dsp:nvSpPr>
        <dsp:cNvPr id="0" name=""/>
        <dsp:cNvSpPr/>
      </dsp:nvSpPr>
      <dsp:spPr>
        <a:xfrm>
          <a:off x="2241491" y="2567988"/>
          <a:ext cx="1817435" cy="478454"/>
        </a:xfrm>
        <a:custGeom>
          <a:avLst/>
          <a:gdLst/>
          <a:ahLst/>
          <a:cxnLst/>
          <a:rect l="0" t="0" r="0" b="0"/>
          <a:pathLst>
            <a:path>
              <a:moveTo>
                <a:pt x="1817435" y="0"/>
              </a:moveTo>
              <a:lnTo>
                <a:pt x="1817435" y="326052"/>
              </a:lnTo>
              <a:lnTo>
                <a:pt x="0" y="326052"/>
              </a:lnTo>
              <a:lnTo>
                <a:pt x="0" y="478454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6C549-EE08-456B-984A-AACE78523164}">
      <dsp:nvSpPr>
        <dsp:cNvPr id="0" name=""/>
        <dsp:cNvSpPr/>
      </dsp:nvSpPr>
      <dsp:spPr>
        <a:xfrm>
          <a:off x="4058926" y="870997"/>
          <a:ext cx="1198387" cy="652341"/>
        </a:xfrm>
        <a:custGeom>
          <a:avLst/>
          <a:gdLst/>
          <a:ahLst/>
          <a:cxnLst/>
          <a:rect l="0" t="0" r="0" b="0"/>
          <a:pathLst>
            <a:path>
              <a:moveTo>
                <a:pt x="1198387" y="0"/>
              </a:moveTo>
              <a:lnTo>
                <a:pt x="1198387" y="499939"/>
              </a:lnTo>
              <a:lnTo>
                <a:pt x="0" y="499939"/>
              </a:lnTo>
              <a:lnTo>
                <a:pt x="0" y="652341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44EAD5-5513-4493-8ADE-3CFD580DC1F5}">
      <dsp:nvSpPr>
        <dsp:cNvPr id="0" name=""/>
        <dsp:cNvSpPr/>
      </dsp:nvSpPr>
      <dsp:spPr>
        <a:xfrm>
          <a:off x="3361786" y="-173651"/>
          <a:ext cx="3791055" cy="10446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CB63C5-2ABD-41D6-BC6E-B4DED45D55F4}">
      <dsp:nvSpPr>
        <dsp:cNvPr id="0" name=""/>
        <dsp:cNvSpPr/>
      </dsp:nvSpPr>
      <dsp:spPr>
        <a:xfrm>
          <a:off x="3544577" y="0"/>
          <a:ext cx="3791055" cy="10446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1" kern="1200" dirty="0">
              <a:solidFill>
                <a:srgbClr val="C00000"/>
              </a:solidFill>
            </a:rPr>
            <a:t>Surgical</a:t>
          </a:r>
          <a:r>
            <a:rPr lang="en-US" sz="3200" kern="1200" dirty="0">
              <a:solidFill>
                <a:srgbClr val="C00000"/>
              </a:solidFill>
            </a:rPr>
            <a:t> </a:t>
          </a:r>
          <a:r>
            <a:rPr lang="en-US" sz="3200" b="1" i="1" kern="1200" dirty="0">
              <a:solidFill>
                <a:srgbClr val="C00000"/>
              </a:solidFill>
            </a:rPr>
            <a:t>options</a:t>
          </a:r>
        </a:p>
      </dsp:txBody>
      <dsp:txXfrm>
        <a:off x="3575174" y="30597"/>
        <a:ext cx="3729861" cy="983454"/>
      </dsp:txXfrm>
    </dsp:sp>
    <dsp:sp modelId="{435F5F35-77DB-4EDA-AEF0-8A75BF051DFA}">
      <dsp:nvSpPr>
        <dsp:cNvPr id="0" name=""/>
        <dsp:cNvSpPr/>
      </dsp:nvSpPr>
      <dsp:spPr>
        <a:xfrm>
          <a:off x="3144974" y="1523339"/>
          <a:ext cx="1827905" cy="10446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B8B685-D6C5-4589-B2E7-4977AE0449E3}">
      <dsp:nvSpPr>
        <dsp:cNvPr id="0" name=""/>
        <dsp:cNvSpPr/>
      </dsp:nvSpPr>
      <dsp:spPr>
        <a:xfrm>
          <a:off x="3327765" y="1696990"/>
          <a:ext cx="1827905" cy="10446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>
                  <a:lumMod val="50000"/>
                </a:schemeClr>
              </a:solidFill>
            </a:rPr>
            <a:t>No Arthropathy</a:t>
          </a:r>
        </a:p>
      </dsp:txBody>
      <dsp:txXfrm>
        <a:off x="3358362" y="1727587"/>
        <a:ext cx="1766711" cy="983454"/>
      </dsp:txXfrm>
    </dsp:sp>
    <dsp:sp modelId="{DAE37217-E5F7-46EB-9EEF-7E343DDA8CCD}">
      <dsp:nvSpPr>
        <dsp:cNvPr id="0" name=""/>
        <dsp:cNvSpPr/>
      </dsp:nvSpPr>
      <dsp:spPr>
        <a:xfrm>
          <a:off x="515352" y="3046442"/>
          <a:ext cx="3452276" cy="16502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313B20-CC0C-486F-8D6C-D6CB9A1816DF}">
      <dsp:nvSpPr>
        <dsp:cNvPr id="0" name=""/>
        <dsp:cNvSpPr/>
      </dsp:nvSpPr>
      <dsp:spPr>
        <a:xfrm>
          <a:off x="698143" y="3220094"/>
          <a:ext cx="3452276" cy="16502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000" b="1" i="1" kern="1200" dirty="0"/>
            <a:t>1</a:t>
          </a:r>
          <a:r>
            <a:rPr lang="en-US" sz="2000" kern="1200" dirty="0"/>
            <a:t>. </a:t>
          </a:r>
          <a:r>
            <a:rPr lang="en-US" sz="2000" b="1" i="1" kern="1200" dirty="0"/>
            <a:t>Partial repair.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000" b="1" i="1" kern="1200" dirty="0"/>
            <a:t>2. Biceps tenodesis/tenotomy.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000" b="1" i="1" kern="1200" dirty="0"/>
            <a:t>3. Superior capsule reconstruction.</a:t>
          </a:r>
          <a:endParaRPr lang="en-US" sz="2000" kern="1200" dirty="0"/>
        </a:p>
      </dsp:txBody>
      <dsp:txXfrm>
        <a:off x="746478" y="3268429"/>
        <a:ext cx="3355606" cy="1553593"/>
      </dsp:txXfrm>
    </dsp:sp>
    <dsp:sp modelId="{0F15A88C-4260-4341-BF8D-D2F7D965BFC5}">
      <dsp:nvSpPr>
        <dsp:cNvPr id="0" name=""/>
        <dsp:cNvSpPr/>
      </dsp:nvSpPr>
      <dsp:spPr>
        <a:xfrm>
          <a:off x="4333210" y="3046442"/>
          <a:ext cx="3269290" cy="10913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65A171-5D50-474A-A736-49C4F6402CCD}">
      <dsp:nvSpPr>
        <dsp:cNvPr id="0" name=""/>
        <dsp:cNvSpPr/>
      </dsp:nvSpPr>
      <dsp:spPr>
        <a:xfrm>
          <a:off x="4516001" y="3220094"/>
          <a:ext cx="3269290" cy="10913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/>
            <a:t>4. Subacromial </a:t>
          </a:r>
          <a:r>
            <a:rPr lang="en-US" sz="2000" b="1" i="1" kern="1200" dirty="0" err="1"/>
            <a:t>ballons</a:t>
          </a:r>
          <a:r>
            <a:rPr lang="en-US" sz="2000" b="1" i="1" kern="1200" dirty="0"/>
            <a:t>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/>
            <a:t>5. Open-/arthroscopic-assisted tendon transfers.</a:t>
          </a:r>
        </a:p>
      </dsp:txBody>
      <dsp:txXfrm>
        <a:off x="4547965" y="3252058"/>
        <a:ext cx="3205362" cy="1027406"/>
      </dsp:txXfrm>
    </dsp:sp>
    <dsp:sp modelId="{42A2B297-0AB4-4BDD-95F7-40F2ECD56110}">
      <dsp:nvSpPr>
        <dsp:cNvPr id="0" name=""/>
        <dsp:cNvSpPr/>
      </dsp:nvSpPr>
      <dsp:spPr>
        <a:xfrm>
          <a:off x="7763824" y="1523339"/>
          <a:ext cx="2053631" cy="10446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68C41A-2219-4247-AC01-278927EDFA6E}">
      <dsp:nvSpPr>
        <dsp:cNvPr id="0" name=""/>
        <dsp:cNvSpPr/>
      </dsp:nvSpPr>
      <dsp:spPr>
        <a:xfrm>
          <a:off x="7946615" y="1696990"/>
          <a:ext cx="2053631" cy="10446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>
                  <a:lumMod val="50000"/>
                </a:schemeClr>
              </a:solidFill>
            </a:rPr>
            <a:t>Arthropathy</a:t>
          </a:r>
        </a:p>
      </dsp:txBody>
      <dsp:txXfrm>
        <a:off x="7977212" y="1727587"/>
        <a:ext cx="1992437" cy="983454"/>
      </dsp:txXfrm>
    </dsp:sp>
    <dsp:sp modelId="{0D5F6C96-C24A-4D92-A20D-DB6ABFD28279}">
      <dsp:nvSpPr>
        <dsp:cNvPr id="0" name=""/>
        <dsp:cNvSpPr/>
      </dsp:nvSpPr>
      <dsp:spPr>
        <a:xfrm>
          <a:off x="7968082" y="3046442"/>
          <a:ext cx="1645116" cy="10446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086C16-7A94-41A9-9146-F30E308BF827}">
      <dsp:nvSpPr>
        <dsp:cNvPr id="0" name=""/>
        <dsp:cNvSpPr/>
      </dsp:nvSpPr>
      <dsp:spPr>
        <a:xfrm>
          <a:off x="8150873" y="3220094"/>
          <a:ext cx="1645116" cy="10446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/>
            <a:t>Reverse shoulder </a:t>
          </a:r>
          <a:r>
            <a:rPr lang="en-US" sz="2000" b="1" i="1" kern="1200" dirty="0" err="1"/>
            <a:t>arthtoplasty</a:t>
          </a:r>
          <a:r>
            <a:rPr lang="en-US" sz="2000" b="1" i="1" kern="1200" dirty="0"/>
            <a:t>.</a:t>
          </a:r>
        </a:p>
      </dsp:txBody>
      <dsp:txXfrm>
        <a:off x="8181470" y="3250691"/>
        <a:ext cx="1583922" cy="9834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89881-905D-FD43-0854-059A42D86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F664C-1FAF-3527-6342-073FDD92F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05267-44CE-3928-00D1-D69B8C60C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F9A15-21C8-94C2-D4C2-687DC6B5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9A93E-68CD-43D0-4CFC-0FC9E9870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4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8657D-6740-3B46-F151-B9F573303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33E9D-051F-0775-3D38-E000DE941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FD5B2-88A3-6D92-8C3F-D7E8BA34A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2551B-D655-2FD9-DC15-BD3F3D226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6B10C-7E4C-9EFC-EAB5-295AD7BE1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76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5CD93-B976-229E-1E10-E95228A0F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0E99EC-A887-9465-67CF-4C1B723C1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21AAF-D3C4-768C-FD95-536B0F82C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DEA1F-44F2-10BD-F335-A6D6FB279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06357-F913-7341-A555-0C5BE01D1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24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2649B-23F9-8FFB-8E9A-4D95AFFBB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9DA29-FD48-61FB-5925-C74285C079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65CFB-D53B-50B1-3768-61A2832D5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869FE-7F98-C498-B25A-F2108DD0F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A4E8C2-C96C-8BD6-6ABA-2D8285559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45BC7-FD17-776F-4A2F-162A757A8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7E3AF-797B-747D-4866-8D00F1963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6C9502-2D32-B732-2591-01177FFFE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237D5B-F15C-935B-B841-590166527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C1CE2D-E653-82BE-BD98-04F20B52A8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516DF6-BE31-B2A2-13B3-258D76EDCE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FBD9C-F9F4-BD21-417C-4E6B0218D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9D2D33-8738-DB20-6E18-AFEF32F5F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D8C969-E718-B5C7-0D21-F24614AC0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63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72F5F-E400-2419-FACA-8B2D3C877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54E6B7-934E-B50D-4EAC-404B75AFB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82624-98FF-8B2D-005E-BB59C3883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248087-B4AA-8839-9ED3-693911CD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12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861185-DA65-BB96-FADF-65E4EEBE1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716AE9-B2FB-A9D1-B3D8-38D66A709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B2331-90E1-8A5F-7315-64D1EBB20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33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2C08-E875-7061-B3F5-76EB9A394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A1B51-052D-FC57-36A0-5FFC3E7B5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44374-4341-62D8-0C0B-C1C486AEC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3B0AF1-5371-C02E-7F54-4EAA4B303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32807F-57F1-6D2E-53CC-359F812E1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B7DD03-C192-F147-A847-6013131E3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05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C2BE6-41CF-330D-9D76-A4867B85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751882-F060-4650-1BDD-846ADBC36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3B146-5B17-DF92-DD8D-D368A9D85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6CFF8-CF00-AE10-E2F4-CABE6E42D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3E6318-FB2C-C475-81A0-46A6BE197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DBD35-65D7-56F0-1A71-5D458B8D4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53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7F29D-CD8F-10D6-F2E6-8A024F4B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6A78B3-D5F3-56B9-E161-000C43170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CE99B-9DB4-F1B9-CE8B-52D075296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469FA-DC14-783B-DE2A-87AE6C5F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C4FD9-6BFB-4D75-BD5E-9C430BEC1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71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9391A2-5A89-2F9F-5712-84A2B8900C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1D9232-7AAF-EE76-3824-71ED04D8F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AF00C-163D-3D59-AAB1-068D0B4F7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A1695-E379-613C-3D1A-78434979C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1CBEA-3CB4-4C9F-D9AB-AD8A97DDB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8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771347-CAFC-5E4E-C78B-FE45B0FFB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D3396-8C08-8F3A-FDB2-F5813D05D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56988-40E8-FBA1-B234-25F7CB29E7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60731-1268-4557-86C0-8C329C94D8A6}" type="datetimeFigureOut">
              <a:rPr lang="en-US" smtClean="0"/>
              <a:t>12/28/2023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5E880-0EAE-4CAE-9A3F-ACD568F7C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40C70-A4CF-7565-380B-9E285AFC2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F9426-EC18-40B7-AB0A-8F0A327E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27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D654-74B7-043D-6C2E-E6323F64C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621" y="2644726"/>
            <a:ext cx="10515600" cy="998806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Role Of PT Post Assisted Lower Trap Tendon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5644E-5486-092B-FB6C-A2B7CCAEF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244" y="3868615"/>
            <a:ext cx="10515600" cy="3841727"/>
          </a:xfrm>
        </p:spPr>
        <p:txBody>
          <a:bodyPr>
            <a:normAutofit/>
          </a:bodyPr>
          <a:lstStyle/>
          <a:p>
            <a:pPr lvl="5"/>
            <a:r>
              <a:rPr lang="en-US" sz="2400" b="1" i="1" dirty="0" err="1"/>
              <a:t>DR.Abdalla</a:t>
            </a:r>
            <a:r>
              <a:rPr lang="en-US" sz="2400" b="1" i="1" dirty="0"/>
              <a:t> Osman ( PT , DPT )</a:t>
            </a:r>
          </a:p>
          <a:p>
            <a:pPr lvl="5"/>
            <a:r>
              <a:rPr lang="en-US" sz="2400" b="1" i="1" dirty="0"/>
              <a:t>Senior AL-</a:t>
            </a:r>
            <a:r>
              <a:rPr lang="en-US" sz="2400" b="1" i="1" dirty="0" err="1"/>
              <a:t>Rahma</a:t>
            </a:r>
            <a:r>
              <a:rPr lang="en-US" sz="2400" b="1" i="1" dirty="0"/>
              <a:t> Hospital</a:t>
            </a:r>
          </a:p>
        </p:txBody>
      </p:sp>
    </p:spTree>
    <p:extLst>
      <p:ext uri="{BB962C8B-B14F-4D97-AF65-F5344CB8AC3E}">
        <p14:creationId xmlns:p14="http://schemas.microsoft.com/office/powerpoint/2010/main" val="3412609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23A6D-6A56-1428-950F-B6870E06E8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3D3C65-D8CF-E8F7-DEA5-F0316E53A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02576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b="1" i="1" dirty="0"/>
              <a:t>Rotator cuff tears are one of the most common causes of shoulder pain and disability in the adult patient.</a:t>
            </a:r>
          </a:p>
        </p:txBody>
      </p:sp>
    </p:spTree>
    <p:extLst>
      <p:ext uri="{BB962C8B-B14F-4D97-AF65-F5344CB8AC3E}">
        <p14:creationId xmlns:p14="http://schemas.microsoft.com/office/powerpoint/2010/main" val="3737015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9192F-3731-1455-4E14-965D0B517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2985" y="868363"/>
            <a:ext cx="9144000" cy="2387600"/>
          </a:xfrm>
        </p:spPr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ROTATOTR CUFF CABLE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EB965D-2789-A1DA-EC27-AD4E5B3DE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009777"/>
          </a:xfrm>
        </p:spPr>
        <p:txBody>
          <a:bodyPr>
            <a:normAutofit/>
          </a:bodyPr>
          <a:lstStyle/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US" sz="2800" dirty="0"/>
              <a:t>“</a:t>
            </a:r>
            <a:r>
              <a:rPr lang="en-US" sz="2800" b="1" i="1" dirty="0"/>
              <a:t> Organized, parallel-running bundle of connective tissue fibers, forming a curved capsular-ligamentous structure In superolateral part of GHJ capsule ’’ ( Rahu 2017 ).  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US" sz="2800" b="1" i="1" dirty="0"/>
              <a:t>Starts anteriorly at anterior part of superior facet of GT. 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US" sz="2800" b="1" i="1" dirty="0"/>
              <a:t>Posteriorly between insertion areas of infraspinatus, teres minor.                                                          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7143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7E39C-0E8B-0E88-D974-2AB0B929C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0165"/>
            <a:ext cx="8544951" cy="1375459"/>
          </a:xfrm>
        </p:spPr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ACTION OF RC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A7CE-0F34-C1CB-9CC4-9650C6CEF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i="1" dirty="0"/>
              <a:t>Form a mechanical couple with Deltoid during </a:t>
            </a:r>
            <a:r>
              <a:rPr lang="en-US" sz="3200" b="1" i="1" dirty="0" err="1"/>
              <a:t>Abducton</a:t>
            </a:r>
            <a:r>
              <a:rPr lang="en-US" sz="3200" b="1" i="1" dirty="0"/>
              <a:t> &amp; Elevation of arm.  </a:t>
            </a:r>
          </a:p>
          <a:p>
            <a:r>
              <a:rPr lang="en-US" sz="3200" b="1" i="1" dirty="0"/>
              <a:t>Counteracts upward pull of Deltoid on HH. </a:t>
            </a:r>
          </a:p>
          <a:p>
            <a:r>
              <a:rPr lang="en-US" sz="3200" b="1" i="1" dirty="0"/>
              <a:t>Keep HH secured in Glenoid. ( Centered ). </a:t>
            </a:r>
          </a:p>
          <a:p>
            <a:r>
              <a:rPr lang="en-US" sz="3200" b="1" i="1" dirty="0"/>
              <a:t>Rotate HH which is important during elevation.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8FD2BA-3EAF-7202-661F-F8D038D56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729" y="3010487"/>
            <a:ext cx="3104271" cy="384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83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5FEC-9A53-CAC7-A146-BB6C2225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Tricks of irreparable RC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E5B2A-A535-DC32-6C7A-70B67A3C9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Functionally irreparable rotator cuff tears ( FIRCTs ) remain one of the most challenging pathologies treated in the shoulder. </a:t>
            </a:r>
          </a:p>
          <a:p>
            <a:r>
              <a:rPr lang="en-US" b="1" i="1" dirty="0"/>
              <a:t>The natural history of these tears if left untreated involves a predictable progression to arthritic changes. </a:t>
            </a:r>
          </a:p>
          <a:p>
            <a:r>
              <a:rPr lang="en-US" b="1" i="1" dirty="0"/>
              <a:t>They are characterized by their tendon </a:t>
            </a:r>
            <a:r>
              <a:rPr lang="en-US" b="1" i="1" dirty="0" err="1"/>
              <a:t>retracrion</a:t>
            </a:r>
            <a:r>
              <a:rPr lang="en-US" b="1" i="1" dirty="0"/>
              <a:t>, poor tendon quality, and fatty muscle infiltration, all leading to the shoulder dysfunction and morbidity.</a:t>
            </a:r>
          </a:p>
        </p:txBody>
      </p:sp>
    </p:spTree>
    <p:extLst>
      <p:ext uri="{BB962C8B-B14F-4D97-AF65-F5344CB8AC3E}">
        <p14:creationId xmlns:p14="http://schemas.microsoft.com/office/powerpoint/2010/main" val="1010731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1DD12B6-52DB-E485-2D33-637769A22B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3792471"/>
              </p:ext>
            </p:extLst>
          </p:nvPr>
        </p:nvGraphicFramePr>
        <p:xfrm>
          <a:off x="711591" y="860694"/>
          <a:ext cx="10515600" cy="4870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5916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0E46-7234-EA2A-CB24-14C1DD6F3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Principles of tendon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2C074-650E-0247-973F-F90FC87F7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transferred and the recipient muscles should have the same excursion and tension. </a:t>
            </a:r>
          </a:p>
          <a:p>
            <a:r>
              <a:rPr lang="en-US" sz="3200" dirty="0"/>
              <a:t>The transferred muscle must be expandable. </a:t>
            </a:r>
          </a:p>
          <a:p>
            <a:r>
              <a:rPr lang="en-US" sz="3200" dirty="0"/>
              <a:t>The transferred and the recipient tendons should have the line of pull of action.</a:t>
            </a:r>
          </a:p>
        </p:txBody>
      </p:sp>
    </p:spTree>
    <p:extLst>
      <p:ext uri="{BB962C8B-B14F-4D97-AF65-F5344CB8AC3E}">
        <p14:creationId xmlns:p14="http://schemas.microsoft.com/office/powerpoint/2010/main" val="352470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497BC-7D11-CEA5-1FA2-8DBABCF8D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Why lower trapezius transfer?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386DD-0F85-F123-A16E-68E7D25CB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i="1" dirty="0"/>
              <a:t>Fairy simple transfer.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/>
              <a:t>Arthroscopically assisted.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/>
              <a:t>Better restoration of shoulder biomechanics. ( the line of pull of lower trapezius is more closely mimic to the infraspinatus ).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/>
              <a:t>Easy to operative training as the lower trapezius contracts during shoulder external rotations.</a:t>
            </a:r>
          </a:p>
        </p:txBody>
      </p:sp>
    </p:spTree>
    <p:extLst>
      <p:ext uri="{BB962C8B-B14F-4D97-AF65-F5344CB8AC3E}">
        <p14:creationId xmlns:p14="http://schemas.microsoft.com/office/powerpoint/2010/main" val="134490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6D37B-3104-D0A0-FDAC-D0ACE6203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Lower trapezius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B53A6-3553-C156-0EDD-3D6CE3272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i="1" dirty="0"/>
              <a:t>The surgeon can achieve better EXTERNAL ROTATION biomechanically more suitable than Latissimus Dorsi.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C9C12D-9F24-CECF-85E3-020296EEB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588" y="2723388"/>
            <a:ext cx="6147582" cy="4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71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50D1D-8781-58F6-430D-4EEC9CECF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Why Peroneus longus tendon graft?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195A0-2A25-AF49-A560-6CC27D15A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Provides a proportional length and diameter.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Good tensile strength.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No significant changes or major complications at the donor ankle site.</a:t>
            </a:r>
          </a:p>
        </p:txBody>
      </p:sp>
    </p:spTree>
    <p:extLst>
      <p:ext uri="{BB962C8B-B14F-4D97-AF65-F5344CB8AC3E}">
        <p14:creationId xmlns:p14="http://schemas.microsoft.com/office/powerpoint/2010/main" val="4157927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5EC5-7375-2350-D769-2F8578CCF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Guidelines Principles Of Postoperative </a:t>
            </a:r>
            <a:r>
              <a:rPr lang="en-US" b="1" i="1" dirty="0" err="1">
                <a:solidFill>
                  <a:srgbClr val="C00000"/>
                </a:solidFill>
              </a:rPr>
              <a:t>Rehablitation</a:t>
            </a:r>
            <a:endParaRPr lang="en-US" b="1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43444-D2DF-1951-6D92-6B6FE2537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Understand whether the procedure involves simple acromioplasty, or repair of other structure that require additional rehabilitation restrictions.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Although early motion is permitted, forces passive motion or early </a:t>
            </a:r>
            <a:r>
              <a:rPr lang="en-US" sz="3200" b="1" i="1" dirty="0" err="1"/>
              <a:t>strenghting</a:t>
            </a:r>
            <a:r>
              <a:rPr lang="en-US" sz="3200" b="1" i="1" dirty="0"/>
              <a:t> inhibit the healing process and can actually cause </a:t>
            </a:r>
            <a:r>
              <a:rPr lang="en-US" sz="3200" b="1" i="1" dirty="0" err="1"/>
              <a:t>stiffnes</a:t>
            </a:r>
            <a:r>
              <a:rPr lang="en-US" sz="3200" b="1" i="1" dirty="0"/>
              <a:t> and protected recovery.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One need to respect rate of ROM progression within these guidelines.</a:t>
            </a:r>
          </a:p>
        </p:txBody>
      </p:sp>
    </p:spTree>
    <p:extLst>
      <p:ext uri="{BB962C8B-B14F-4D97-AF65-F5344CB8AC3E}">
        <p14:creationId xmlns:p14="http://schemas.microsoft.com/office/powerpoint/2010/main" val="3230666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2D006-748E-2D04-AC2F-5FBB3DAB2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Immediate postoperative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DF32E-FFA0-07D3-90DF-61DB0F07C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Re-establish full PROM. </a:t>
            </a:r>
          </a:p>
          <a:p>
            <a:r>
              <a:rPr lang="en-US" b="1" i="1" dirty="0" err="1"/>
              <a:t>Diminsh</a:t>
            </a:r>
            <a:r>
              <a:rPr lang="en-US" b="1" i="1" dirty="0"/>
              <a:t> pain and inflammation. </a:t>
            </a:r>
          </a:p>
          <a:p>
            <a:r>
              <a:rPr lang="en-US" b="1" i="1" dirty="0"/>
              <a:t>Minimize atrophy. </a:t>
            </a:r>
          </a:p>
          <a:p>
            <a:r>
              <a:rPr lang="en-US" b="1" i="1" dirty="0"/>
              <a:t>Don’t over stress healing tissues.</a:t>
            </a:r>
          </a:p>
          <a:p>
            <a:r>
              <a:rPr lang="en-US" b="1" i="1" dirty="0"/>
              <a:t>Protect healing tissues ( Abduction pillow for 4 weeks )</a:t>
            </a:r>
          </a:p>
        </p:txBody>
      </p:sp>
    </p:spTree>
    <p:extLst>
      <p:ext uri="{BB962C8B-B14F-4D97-AF65-F5344CB8AC3E}">
        <p14:creationId xmlns:p14="http://schemas.microsoft.com/office/powerpoint/2010/main" val="1081410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6D5DA-B25D-44A1-5262-ECE20AA16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Case 1 ( pre-operative )</a:t>
            </a:r>
          </a:p>
        </p:txBody>
      </p:sp>
      <p:pic>
        <p:nvPicPr>
          <p:cNvPr id="4" name="VID-20231217-WA0010">
            <a:hlinkClick r:id="" action="ppaction://media"/>
            <a:extLst>
              <a:ext uri="{FF2B5EF4-FFF2-40B4-BE49-F238E27FC236}">
                <a16:creationId xmlns:a16="http://schemas.microsoft.com/office/drawing/2014/main" id="{1ADA4993-C601-814D-0F92-68FFB8ED69C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5652" y="1704756"/>
            <a:ext cx="8615289" cy="4793196"/>
          </a:xfrm>
        </p:spPr>
      </p:pic>
    </p:spTree>
    <p:extLst>
      <p:ext uri="{BB962C8B-B14F-4D97-AF65-F5344CB8AC3E}">
        <p14:creationId xmlns:p14="http://schemas.microsoft.com/office/powerpoint/2010/main" val="233729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4C95E-0397-3233-195C-78694BDCA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Phase 1  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609B6-AE3E-7337-D4A9-C336994F0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i="1" dirty="0"/>
              <a:t>Pendulums exercise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/>
              <a:t>Hand squeezes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/>
              <a:t>Elbow AROM</a:t>
            </a:r>
          </a:p>
          <a:p>
            <a:pPr marL="514350" indent="-514350">
              <a:buFont typeface="+mj-lt"/>
              <a:buAutoNum type="arabicPeriod"/>
            </a:pPr>
            <a:endParaRPr lang="en-US" b="1" i="1" dirty="0"/>
          </a:p>
        </p:txBody>
      </p:sp>
      <p:pic>
        <p:nvPicPr>
          <p:cNvPr id="7" name="VID-20231217-WA0009">
            <a:hlinkClick r:id="" action="ppaction://media"/>
            <a:extLst>
              <a:ext uri="{FF2B5EF4-FFF2-40B4-BE49-F238E27FC236}">
                <a16:creationId xmlns:a16="http://schemas.microsoft.com/office/drawing/2014/main" id="{D5D6C28A-752B-4E7E-5A81-105E42B9B2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44550" y="1690688"/>
            <a:ext cx="6176890" cy="396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9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A6E0F-ABE0-877B-B996-5A77B0337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Phase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7D238-346D-BA31-2878-F46642580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50920" cy="356230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Supine PROM forward elevation and external rotation.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Active scapular exercise ( shoulder shrugs and scapular retraction )</a:t>
            </a:r>
          </a:p>
          <a:p>
            <a:pPr marL="514350" indent="-514350">
              <a:buFont typeface="+mj-lt"/>
              <a:buAutoNum type="arabicPeriod"/>
            </a:pPr>
            <a:endParaRPr lang="en-US" sz="3200" b="1" i="1" dirty="0"/>
          </a:p>
        </p:txBody>
      </p:sp>
      <p:pic>
        <p:nvPicPr>
          <p:cNvPr id="4" name="VID-20231217-WA0012">
            <a:hlinkClick r:id="" action="ppaction://media"/>
            <a:extLst>
              <a:ext uri="{FF2B5EF4-FFF2-40B4-BE49-F238E27FC236}">
                <a16:creationId xmlns:a16="http://schemas.microsoft.com/office/drawing/2014/main" id="{8DBABAD8-5926-4D53-C123-5ACE6F7DC5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02812" y="431888"/>
            <a:ext cx="3259015" cy="5219805"/>
          </a:xfrm>
          <a:prstGeom prst="rect">
            <a:avLst/>
          </a:prstGeom>
        </p:spPr>
      </p:pic>
      <p:pic>
        <p:nvPicPr>
          <p:cNvPr id="5" name="VID-20231217-WA0011">
            <a:hlinkClick r:id="" action="ppaction://media"/>
            <a:extLst>
              <a:ext uri="{FF2B5EF4-FFF2-40B4-BE49-F238E27FC236}">
                <a16:creationId xmlns:a16="http://schemas.microsoft.com/office/drawing/2014/main" id="{569D4C66-9AC2-CAE9-5F13-3E38D83F258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31458" y="449475"/>
            <a:ext cx="3160542" cy="521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45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3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C64D-DE50-75E3-1087-A5F309D2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Phase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65811-9FA7-0722-B436-A38DF0A07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778" y="1690688"/>
            <a:ext cx="3648222" cy="4133337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Improve to full ROM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Improve neuromuscular control and strength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i="1" dirty="0"/>
              <a:t>Emphasize normal scapulohumeral rhythm</a:t>
            </a:r>
          </a:p>
        </p:txBody>
      </p:sp>
      <p:pic>
        <p:nvPicPr>
          <p:cNvPr id="4" name="VID-20231217-WA0007">
            <a:hlinkClick r:id="" action="ppaction://media"/>
            <a:extLst>
              <a:ext uri="{FF2B5EF4-FFF2-40B4-BE49-F238E27FC236}">
                <a16:creationId xmlns:a16="http://schemas.microsoft.com/office/drawing/2014/main" id="{F143D412-AB7F-6099-0F8C-98DDDDDB66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37650" y="365125"/>
            <a:ext cx="3810000" cy="5458900"/>
          </a:xfrm>
          <a:prstGeom prst="rect">
            <a:avLst/>
          </a:prstGeom>
        </p:spPr>
      </p:pic>
      <p:pic>
        <p:nvPicPr>
          <p:cNvPr id="5" name="VID-20231217-WA0008">
            <a:hlinkClick r:id="" action="ppaction://media"/>
            <a:extLst>
              <a:ext uri="{FF2B5EF4-FFF2-40B4-BE49-F238E27FC236}">
                <a16:creationId xmlns:a16="http://schemas.microsoft.com/office/drawing/2014/main" id="{4D64F236-F346-0BA4-F0FC-6AAEA6FF679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97352" y="365125"/>
            <a:ext cx="3494648" cy="54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46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1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2D82D-270F-C843-8065-3B8668D9B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Phase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2A78A-03EE-4EB8-64AD-89BC524E2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i="1" dirty="0"/>
              <a:t>Pain free ROM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/>
              <a:t>Improve endurance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i="1" dirty="0"/>
              <a:t>Initiate return to functional activities </a:t>
            </a:r>
          </a:p>
        </p:txBody>
      </p:sp>
      <p:pic>
        <p:nvPicPr>
          <p:cNvPr id="4" name="VID-20231217-WA0005">
            <a:hlinkClick r:id="" action="ppaction://media"/>
            <a:extLst>
              <a:ext uri="{FF2B5EF4-FFF2-40B4-BE49-F238E27FC236}">
                <a16:creationId xmlns:a16="http://schemas.microsoft.com/office/drawing/2014/main" id="{1B3053F2-DBDA-0A07-1795-08462480BA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87751" y="379193"/>
            <a:ext cx="3532163" cy="554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29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515BF-1C2B-5E3C-6B72-6DC09EB50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Case 2 ( Pre-rehab 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D82D4E-3F6B-00F7-F673-0D86BB4F9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71" y="1690689"/>
            <a:ext cx="5402987" cy="457949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DB3C19-2387-2959-8D97-36AF0006E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207" y="1800664"/>
            <a:ext cx="4868594" cy="469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89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2F9B77-77F7-A38B-A0BC-587DE6019F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936" y="762549"/>
            <a:ext cx="7793501" cy="5332901"/>
          </a:xfrm>
        </p:spPr>
      </p:pic>
    </p:spTree>
    <p:extLst>
      <p:ext uri="{BB962C8B-B14F-4D97-AF65-F5344CB8AC3E}">
        <p14:creationId xmlns:p14="http://schemas.microsoft.com/office/powerpoint/2010/main" val="1289734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09432-33E7-CC64-E392-642D4A091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Post-rehab Case 2 ( AAROM )</a:t>
            </a:r>
          </a:p>
        </p:txBody>
      </p:sp>
      <p:pic>
        <p:nvPicPr>
          <p:cNvPr id="4" name="WhatsApp Video 2023-09-29 at 3.52.52 AM">
            <a:hlinkClick r:id="" action="ppaction://media"/>
            <a:extLst>
              <a:ext uri="{FF2B5EF4-FFF2-40B4-BE49-F238E27FC236}">
                <a16:creationId xmlns:a16="http://schemas.microsoft.com/office/drawing/2014/main" id="{27D86AA0-E2AF-0285-9A1F-9A380D02EB8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2025" y="1662552"/>
            <a:ext cx="9899882" cy="4802187"/>
          </a:xfrm>
        </p:spPr>
      </p:pic>
    </p:spTree>
    <p:extLst>
      <p:ext uri="{BB962C8B-B14F-4D97-AF65-F5344CB8AC3E}">
        <p14:creationId xmlns:p14="http://schemas.microsoft.com/office/powerpoint/2010/main" val="120041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BCF8E-74A4-7F1F-19A6-55E997A5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Post-rehab Case 2 ( AAROM )</a:t>
            </a:r>
          </a:p>
        </p:txBody>
      </p:sp>
      <p:pic>
        <p:nvPicPr>
          <p:cNvPr id="4" name="WhatsApp Video 2023-09-29 at 3.52.54 AM">
            <a:hlinkClick r:id="" action="ppaction://media"/>
            <a:extLst>
              <a:ext uri="{FF2B5EF4-FFF2-40B4-BE49-F238E27FC236}">
                <a16:creationId xmlns:a16="http://schemas.microsoft.com/office/drawing/2014/main" id="{FE670A3A-A053-02DD-EAEA-A9E6B1EB75B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9214" y="1690688"/>
            <a:ext cx="9290539" cy="4615449"/>
          </a:xfrm>
        </p:spPr>
      </p:pic>
    </p:spTree>
    <p:extLst>
      <p:ext uri="{BB962C8B-B14F-4D97-AF65-F5344CB8AC3E}">
        <p14:creationId xmlns:p14="http://schemas.microsoft.com/office/powerpoint/2010/main" val="307545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159F1-C9FB-5C91-5EB6-8BE262380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Active Free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AD7BE2-A661-7F8F-B586-00EFBE8C6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6" y="1945200"/>
            <a:ext cx="8820443" cy="4898732"/>
          </a:xfrm>
        </p:spPr>
      </p:pic>
    </p:spTree>
    <p:extLst>
      <p:ext uri="{BB962C8B-B14F-4D97-AF65-F5344CB8AC3E}">
        <p14:creationId xmlns:p14="http://schemas.microsoft.com/office/powerpoint/2010/main" val="4047752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64F01-8D41-7030-9B03-5D56208EA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Case 3 ( Pre-rehab 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55204C-CE7B-60D0-539F-29154DBE0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24" y="1858988"/>
            <a:ext cx="3751812" cy="437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WhatsApp Video 2023-09-29 at 3.55.32 AM">
            <a:hlinkClick r:id="" action="ppaction://media"/>
            <a:extLst>
              <a:ext uri="{FF2B5EF4-FFF2-40B4-BE49-F238E27FC236}">
                <a16:creationId xmlns:a16="http://schemas.microsoft.com/office/drawing/2014/main" id="{5D8335AB-CA59-ED8F-DE14-37F6FEB6CB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55012" y="1858988"/>
            <a:ext cx="7725634" cy="437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7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543F038-D30C-9DF8-1FC4-A5835D6E6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0974" y="1223889"/>
            <a:ext cx="8877026" cy="45016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5FB43C-F494-0BC6-1B22-BAF90137D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298" y="987156"/>
            <a:ext cx="9017702" cy="502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75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F573A-C54B-FA88-8597-482C045C5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Post-rehab case 3 ( </a:t>
            </a:r>
            <a:r>
              <a:rPr lang="en-US" b="1" i="1" dirty="0" err="1">
                <a:solidFill>
                  <a:srgbClr val="C00000"/>
                </a:solidFill>
              </a:rPr>
              <a:t>Upper,Middle,Lower</a:t>
            </a:r>
            <a:r>
              <a:rPr lang="en-US" b="1" i="1" dirty="0">
                <a:solidFill>
                  <a:srgbClr val="C00000"/>
                </a:solidFill>
              </a:rPr>
              <a:t> trapezius activation 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8F4AE3-4277-887D-D3D4-7A6F28522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40" y="1830936"/>
            <a:ext cx="3709082" cy="4460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2E71CE-1D14-1950-6459-11A16552A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244" y="1790236"/>
            <a:ext cx="3376246" cy="4501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F24156-535B-6D46-71D6-C1C775BC8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713" y="1790236"/>
            <a:ext cx="3376247" cy="4501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64507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04554-0F9C-F99B-EC3A-A42DC1BD7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ACTIVE FREE</a:t>
            </a:r>
          </a:p>
        </p:txBody>
      </p:sp>
      <p:pic>
        <p:nvPicPr>
          <p:cNvPr id="4" name="WhatsApp Video 2023-09-29 at 3.57.24 AM (1)">
            <a:hlinkClick r:id="" action="ppaction://media"/>
            <a:extLst>
              <a:ext uri="{FF2B5EF4-FFF2-40B4-BE49-F238E27FC236}">
                <a16:creationId xmlns:a16="http://schemas.microsoft.com/office/drawing/2014/main" id="{CD50A1B4-5B92-8EA7-AE4C-B72ABB87FA5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3884" y="1823775"/>
            <a:ext cx="7526215" cy="4351338"/>
          </a:xfrm>
        </p:spPr>
      </p:pic>
    </p:spTree>
    <p:extLst>
      <p:ext uri="{BB962C8B-B14F-4D97-AF65-F5344CB8AC3E}">
        <p14:creationId xmlns:p14="http://schemas.microsoft.com/office/powerpoint/2010/main" val="106265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7F616-AC8D-233E-C26E-D1300EC52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ACTIVE FREE</a:t>
            </a:r>
          </a:p>
        </p:txBody>
      </p:sp>
      <p:pic>
        <p:nvPicPr>
          <p:cNvPr id="4" name="WhatsApp Video 2023-09-29 at 3.57.24 AM">
            <a:hlinkClick r:id="" action="ppaction://media"/>
            <a:extLst>
              <a:ext uri="{FF2B5EF4-FFF2-40B4-BE49-F238E27FC236}">
                <a16:creationId xmlns:a16="http://schemas.microsoft.com/office/drawing/2014/main" id="{6E1E7940-25C4-4C9C-1803-D3E04E92F76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2529" y="1980370"/>
            <a:ext cx="7582485" cy="4351338"/>
          </a:xfrm>
        </p:spPr>
      </p:pic>
    </p:spTree>
    <p:extLst>
      <p:ext uri="{BB962C8B-B14F-4D97-AF65-F5344CB8AC3E}">
        <p14:creationId xmlns:p14="http://schemas.microsoft.com/office/powerpoint/2010/main" val="225980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4B412-AFE2-FC17-0EB1-FC08E8CEA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i="1" dirty="0">
                <a:solidFill>
                  <a:srgbClr val="C00000"/>
                </a:solidFill>
              </a:rPr>
              <a:t>PROF. DR. </a:t>
            </a:r>
            <a:r>
              <a:rPr lang="en-US" sz="3600" b="1" i="1" u="sng" dirty="0"/>
              <a:t>Mohammed El </a:t>
            </a:r>
            <a:r>
              <a:rPr lang="en-US" sz="3600" b="1" i="1" u="sng" dirty="0" err="1"/>
              <a:t>Halawany</a:t>
            </a:r>
            <a:r>
              <a:rPr lang="en-US" sz="3600" b="1" i="1" u="sng" dirty="0"/>
              <a:t> </a:t>
            </a:r>
          </a:p>
          <a:p>
            <a:pPr marL="0" indent="0" algn="ctr">
              <a:buNone/>
            </a:pPr>
            <a:r>
              <a:rPr lang="en-US" sz="3600" b="1" i="1" u="sng" dirty="0">
                <a:solidFill>
                  <a:srgbClr val="C00000"/>
                </a:solidFill>
              </a:rPr>
              <a:t>THANKS FOR YOUR GREAT EFFORTS ,</a:t>
            </a:r>
          </a:p>
          <a:p>
            <a:pPr marL="0" indent="0" algn="ctr">
              <a:buNone/>
            </a:pPr>
            <a:r>
              <a:rPr lang="en-US" sz="3600" b="1" i="1" u="sng" dirty="0">
                <a:solidFill>
                  <a:srgbClr val="C00000"/>
                </a:solidFill>
              </a:rPr>
              <a:t>I’M GREATFUL FOR YOUR ASSISTANCE.</a:t>
            </a:r>
          </a:p>
          <a:p>
            <a:pPr marL="0" indent="0" algn="ctr">
              <a:buNone/>
            </a:pPr>
            <a:endParaRPr lang="en-US" sz="3600" b="1" i="1" u="sng" dirty="0">
              <a:solidFill>
                <a:srgbClr val="C00000"/>
              </a:solidFill>
            </a:endParaRPr>
          </a:p>
          <a:p>
            <a:pPr marL="0" indent="0" algn="r">
              <a:buNone/>
            </a:pPr>
            <a:r>
              <a:rPr lang="en-US" sz="3200" b="1" i="1" u="sng" dirty="0">
                <a:solidFill>
                  <a:srgbClr val="C00000"/>
                </a:solidFill>
              </a:rPr>
              <a:t>AND THANKS ALL FOR YOUR LISTENING</a:t>
            </a:r>
            <a:r>
              <a:rPr lang="en-US" sz="3600" b="1" i="1" u="sng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8959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592</Words>
  <Application>Microsoft Office PowerPoint</Application>
  <PresentationFormat>Widescreen</PresentationFormat>
  <Paragraphs>81</Paragraphs>
  <Slides>28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Role Of PT Post Assisted Lower Trap Tendon Transfer</vt:lpstr>
      <vt:lpstr>INTRODUCTION</vt:lpstr>
      <vt:lpstr>ROTATOTR CUFF CABLE</vt:lpstr>
      <vt:lpstr>ACTION OF RC</vt:lpstr>
      <vt:lpstr>Tricks of irreparable RC</vt:lpstr>
      <vt:lpstr>PowerPoint Presentation</vt:lpstr>
      <vt:lpstr>Principles of tendon transfer</vt:lpstr>
      <vt:lpstr>Why lower trapezius transfer?</vt:lpstr>
      <vt:lpstr>Lower trapezius transfer</vt:lpstr>
      <vt:lpstr>Why Peroneus longus tendon graft?</vt:lpstr>
      <vt:lpstr>Guidelines Principles Of Postoperative Rehablitation</vt:lpstr>
      <vt:lpstr>Immediate postoperative phase</vt:lpstr>
      <vt:lpstr>Case 1 ( pre-operative )</vt:lpstr>
      <vt:lpstr>Phase 1    </vt:lpstr>
      <vt:lpstr>Phase 1</vt:lpstr>
      <vt:lpstr>Phase 2</vt:lpstr>
      <vt:lpstr>Phase 3</vt:lpstr>
      <vt:lpstr>Case 2 ( Pre-rehab )</vt:lpstr>
      <vt:lpstr>PowerPoint Presentation</vt:lpstr>
      <vt:lpstr>Post-rehab Case 2 ( AAROM )</vt:lpstr>
      <vt:lpstr>Post-rehab Case 2 ( AAROM )</vt:lpstr>
      <vt:lpstr>Active Free</vt:lpstr>
      <vt:lpstr>Case 3 ( Pre-rehab )</vt:lpstr>
      <vt:lpstr>PowerPoint Presentation</vt:lpstr>
      <vt:lpstr>Post-rehab case 3 ( Upper,Middle,Lower trapezius activation )</vt:lpstr>
      <vt:lpstr>ACTIVE FREE</vt:lpstr>
      <vt:lpstr>ACTIVE FREE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Dr. Abdullah</dc:creator>
  <cp:lastModifiedBy>Dr. Abdullah</cp:lastModifiedBy>
  <cp:revision>10</cp:revision>
  <dcterms:created xsi:type="dcterms:W3CDTF">2023-09-29T18:21:03Z</dcterms:created>
  <dcterms:modified xsi:type="dcterms:W3CDTF">2023-12-27T22:31:42Z</dcterms:modified>
</cp:coreProperties>
</file>