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145705356" r:id="rId2"/>
    <p:sldId id="2145705354" r:id="rId3"/>
    <p:sldId id="256" r:id="rId4"/>
    <p:sldId id="2145705363" r:id="rId5"/>
    <p:sldId id="2145705362" r:id="rId6"/>
    <p:sldId id="2145705364" r:id="rId7"/>
    <p:sldId id="2145705365" r:id="rId8"/>
    <p:sldId id="2145705366" r:id="rId9"/>
    <p:sldId id="2145705369" r:id="rId10"/>
    <p:sldId id="2145705361" r:id="rId11"/>
    <p:sldId id="2145705360" r:id="rId12"/>
    <p:sldId id="2145705359" r:id="rId13"/>
    <p:sldId id="2145705367" r:id="rId14"/>
    <p:sldId id="2145705358" r:id="rId15"/>
    <p:sldId id="2145705357" r:id="rId16"/>
    <p:sldId id="391" r:id="rId17"/>
  </p:sldIdLst>
  <p:sldSz cx="12192000" cy="6858000"/>
  <p:notesSz cx="6858000" cy="9144000"/>
  <p:defaultTextStyle>
    <a:defPPr>
      <a:defRPr lang="en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4"/>
    <p:restoredTop sz="94798"/>
  </p:normalViewPr>
  <p:slideViewPr>
    <p:cSldViewPr snapToGrid="0">
      <p:cViewPr varScale="1">
        <p:scale>
          <a:sx n="85" d="100"/>
          <a:sy n="85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06171-737C-DF89-256C-8B8A6AF8F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5FA84-C98E-2E1F-DEC0-281F67BD4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93CDF-C6B8-C787-0A9D-96789F13B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A46EB-C5D7-84C3-FF74-2F7418408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DD683-511A-20B9-C089-CFACF414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200893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651AE-811D-50DE-9867-311A8A18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0E654-9466-A6FD-2040-7AA90E81B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144A6-0DF4-DD77-5C8F-B603FF3EB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E2E66-4773-6AE0-5069-ABFF479BF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02B97-9240-4AFE-8331-8CFC87E9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98307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86B98-F2EB-F1C0-FB10-FEF9D7548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3BFA7-D55F-1A96-5477-4EA35AF40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600C1-A2AA-C806-79FC-971BCA90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0F4D1-12F1-2D2F-9AC9-18CC1E46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A6499-CAB2-F4AE-2E91-95556A1D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234586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A3E1-9CCE-19CB-BD10-B2E4AD6B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A81D1-97C4-9045-DB3C-D9D9108C4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25DA4-265E-0481-2C9F-690A79C94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28CEE-B2BA-01DD-81D6-B07CF461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10EAB-193D-474D-BE85-F00FA2B2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E900C-C7B4-540A-2E4C-917877AD1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57571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4BFB8-834A-92F3-4DCF-061AEAFB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69138-5BDD-B19B-675E-B49274E5B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F9C8E-D1FA-2DAC-DD4B-1591A0806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2D12E8-0831-6F9F-BF58-355ACE5C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952332-5E94-D6DC-C88D-AC9A480A9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F264E9-DFBC-8397-7A94-B1735B1B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CB4083-F3F3-66E6-2809-92457D0F3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28A9F-0491-78C9-B77E-6564BEE6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31488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9CFA-ECB2-1C84-8BA7-FAD5584E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BEBD01-7F6A-7CB7-DA8D-058717FC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ED8B19-1C4D-7FF0-D87B-37FD2B17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0754F-7F60-9AA3-0AD0-FD9C9117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0786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1CBD30-3342-1AB4-E2C6-2E3C1FDBA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D587F3-EAB7-F7A9-FF83-F043294E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7426F-899B-A482-6084-92F97D7C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98042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36582-0D1B-189F-50AE-3D3781B2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4A711-6FFC-8101-3AD8-54396FE4D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03521-E0D2-0719-0CB8-07D0D0F41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2E5C3-C43E-F18E-DA88-1B8DB4A8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F1445-10A1-3681-F2FD-56AD586B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20C4D-2D8E-4DB9-87CC-7855B5FE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13631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48C0-4022-7D10-821A-3DAAB91C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59C088-C0A9-C992-1484-A22F2003B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E8EA2-C3B1-E10D-9853-6AEBC7ADD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57E86-EC67-D1FE-8FC3-644E5B7B7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45879-1C38-C776-C805-B4266C09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C27FE-4C35-860D-0E80-B460BB8B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955820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DC58-336D-B964-D6DA-80A26E7B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AEB4D-DBFF-6F0B-8B6D-5D9C6D587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19B2D-D89B-FA39-1C9D-B639DA08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AE472-6E65-E3B3-B910-AE4CA32A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3E9B0-50F9-61D7-A2E0-B3D8C8AE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21341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2D7E1D-B0D2-5DC3-9C7E-F15CB261A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A5910B-09CD-AAF6-B0B4-6A01EFCE0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C00DB-6111-4920-D104-BD07DD50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ED062-A615-9188-FC7D-11AFE3B5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32323-CE2F-195A-0F6A-869C39869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8284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830AC-3D35-0D82-18C8-7DAE22DB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D5E07-1CEF-F790-EDB0-1CB046A91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432B8-90B6-2435-DEAA-5A15FC0C7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269CC-2FD1-DC4B-A650-A716D632785E}" type="datetimeFigureOut">
              <a:rPr lang="en-EG" smtClean="0"/>
              <a:t>12/28/2023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F2FAA-DA1A-0816-7DD4-9B6860E7C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5089E-6E6D-F3FB-B15A-BF3D7182A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FB881-62F3-0B49-8BCF-B50F8F31108D}" type="slidenum">
              <a:rPr lang="en-EG" smtClean="0"/>
              <a:t>‹#›</a:t>
            </a:fld>
            <a:endParaRPr lang="en-E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3B17BA-07CA-1402-1C98-02B7943885F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14452" y="0"/>
            <a:ext cx="877548" cy="1304925"/>
          </a:xfrm>
          <a:prstGeom prst="rect">
            <a:avLst/>
          </a:prstGeom>
        </p:spPr>
      </p:pic>
      <p:pic>
        <p:nvPicPr>
          <p:cNvPr id="8" name="Picture 4" descr="Egyptian Shoulder Surgery Association (@egssa2020) / X">
            <a:extLst>
              <a:ext uri="{FF2B5EF4-FFF2-40B4-BE49-F238E27FC236}">
                <a16:creationId xmlns:a16="http://schemas.microsoft.com/office/drawing/2014/main" id="{2728DAD4-E5C2-B356-996C-134A730316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492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tiff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889A4-E56D-D889-8357-FE1BEF90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Long thoracic Nerve Release</a:t>
            </a:r>
          </a:p>
        </p:txBody>
      </p:sp>
      <p:pic>
        <p:nvPicPr>
          <p:cNvPr id="5" name="Content Placeholder 4" descr="A set of black pictograms of people&#10;&#10;Description automatically generated">
            <a:extLst>
              <a:ext uri="{FF2B5EF4-FFF2-40B4-BE49-F238E27FC236}">
                <a16:creationId xmlns:a16="http://schemas.microsoft.com/office/drawing/2014/main" id="{CCDE33D9-9F55-DECE-CD0F-7D9316240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1694" y="2141537"/>
            <a:ext cx="4351338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E867B0-F14E-DA4E-4C87-5821F30E6ECE}"/>
              </a:ext>
            </a:extLst>
          </p:cNvPr>
          <p:cNvSpPr txBox="1"/>
          <p:nvPr/>
        </p:nvSpPr>
        <p:spPr>
          <a:xfrm>
            <a:off x="1786731" y="2294021"/>
            <a:ext cx="3653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sz="2800" dirty="0"/>
              <a:t>Prof Mohamed M Kotb</a:t>
            </a:r>
          </a:p>
          <a:p>
            <a:pPr algn="ctr"/>
            <a:r>
              <a:rPr lang="en-EG" sz="2800" dirty="0"/>
              <a:t>Assiut University</a:t>
            </a:r>
          </a:p>
        </p:txBody>
      </p:sp>
      <p:pic>
        <p:nvPicPr>
          <p:cNvPr id="3074" name="Picture 2" descr="The Olympic Games: Which Country or Countries Will You Be Cheering For? –  Globally Grounded">
            <a:extLst>
              <a:ext uri="{FF2B5EF4-FFF2-40B4-BE49-F238E27FC236}">
                <a16:creationId xmlns:a16="http://schemas.microsoft.com/office/drawing/2014/main" id="{BD9865E2-8B2D-4AE7-513E-E3BE9673A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49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7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FB98F-F988-7597-75D3-C1E62CF4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3BDA84-F26D-976A-40FE-260D5B1B5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623"/>
          <a:stretch/>
        </p:blipFill>
        <p:spPr>
          <a:xfrm>
            <a:off x="1981795" y="0"/>
            <a:ext cx="8228409" cy="6858000"/>
          </a:xfrm>
        </p:spPr>
      </p:pic>
    </p:spTree>
    <p:extLst>
      <p:ext uri="{BB962C8B-B14F-4D97-AF65-F5344CB8AC3E}">
        <p14:creationId xmlns:p14="http://schemas.microsoft.com/office/powerpoint/2010/main" val="282765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0B60C-F59E-78CB-5C80-06161F6044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CAE64-3F77-BAFE-39AC-26A4443C2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260193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4BA7-F943-3D1A-AE1F-B4CB0E89B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6DC60-81C0-185D-49AF-F52B7997B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EG" dirty="0"/>
              <a:t>Introduction</a:t>
            </a:r>
          </a:p>
          <a:p>
            <a:r>
              <a:rPr lang="en-EG" dirty="0"/>
              <a:t>Traetment Algorythm</a:t>
            </a:r>
          </a:p>
          <a:p>
            <a:r>
              <a:rPr lang="en-EG" dirty="0"/>
              <a:t>Case resentation</a:t>
            </a:r>
          </a:p>
        </p:txBody>
      </p:sp>
    </p:spTree>
    <p:extLst>
      <p:ext uri="{BB962C8B-B14F-4D97-AF65-F5344CB8AC3E}">
        <p14:creationId xmlns:p14="http://schemas.microsoft.com/office/powerpoint/2010/main" val="247273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35D5-1132-8CE3-477E-34292C8F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Anatomy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A30E1-3D9D-0269-1C5B-AB4725353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1690688"/>
            <a:ext cx="10515600" cy="4351338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External respiratory nerve of Bell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C5,6,7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Travels to the level of the eighth or ninth rib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Serratus anterior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W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inging of the scapula </a:t>
            </a:r>
            <a:endParaRPr lang="en-EG" dirty="0"/>
          </a:p>
        </p:txBody>
      </p:sp>
      <p:pic>
        <p:nvPicPr>
          <p:cNvPr id="1026" name="Picture 2" descr="Image axilla">
            <a:extLst>
              <a:ext uri="{FF2B5EF4-FFF2-40B4-BE49-F238E27FC236}">
                <a16:creationId xmlns:a16="http://schemas.microsoft.com/office/drawing/2014/main" id="{616F7CD3-5EBA-8C87-F43E-21F956A9D5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4"/>
          <a:stretch/>
        </p:blipFill>
        <p:spPr bwMode="auto">
          <a:xfrm>
            <a:off x="5796280" y="1690688"/>
            <a:ext cx="6136640" cy="503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04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C966-E782-EED6-8983-7D616F17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Aetiology (Non surgical)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346AE-EDFA-CAF6-A68F-EB556400A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7" y="1603375"/>
            <a:ext cx="11540066" cy="5085291"/>
          </a:xfrm>
        </p:spPr>
        <p:txBody>
          <a:bodyPr>
            <a:normAutofit fontScale="92500" lnSpcReduction="10000"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Compression from a cast, use of crutches, anesthesia, or Saturday night palsy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Heavy load bearing; 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Compression from the middle scalene muscle, 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Fascial sheath, or second rib; entrapment within the middle or posterior scalene muscles; and 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Nerve traction caused by </a:t>
            </a:r>
          </a:p>
          <a:p>
            <a:pPr lvl="1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athletics, </a:t>
            </a:r>
          </a:p>
          <a:p>
            <a:pPr lvl="1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overuse as in unaccustomed household or gardening activities such as digging, </a:t>
            </a:r>
          </a:p>
          <a:p>
            <a:pPr lvl="1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compression by shoulder straps of heavy backpacks, and </a:t>
            </a:r>
          </a:p>
          <a:p>
            <a:pPr lvl="1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rarely from chiropractic manipulation</a:t>
            </a:r>
            <a:endParaRPr lang="en-EG" sz="2800" dirty="0"/>
          </a:p>
        </p:txBody>
      </p:sp>
    </p:spTree>
    <p:extLst>
      <p:ext uri="{BB962C8B-B14F-4D97-AF65-F5344CB8AC3E}">
        <p14:creationId xmlns:p14="http://schemas.microsoft.com/office/powerpoint/2010/main" val="306682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C966-E782-EED6-8983-7D616F17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Aetiology (Surgical)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346AE-EDFA-CAF6-A68F-EB556400A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Radical mastectomy,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Transthoracic sympathectomy, </a:t>
            </a:r>
          </a:p>
          <a:p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Transaxillary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thoracotomy,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Misplaced intercostal drains,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Video thoracoscopy port insertion,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Axillary lymph node dissections,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Chest tube placements, and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Resection of the first rib, increase the risk for proximal injury of the long thoracic nerve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286542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16572-A6C5-2186-5929-DE8311F6B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EG" sz="5600"/>
              <a:t>Treatment</a:t>
            </a:r>
          </a:p>
        </p:txBody>
      </p:sp>
      <p:sp>
        <p:nvSpPr>
          <p:cNvPr id="2057" name="Oval 205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ports Injury Bulletin - Diagnose &amp; Treat - Long thoracic ...">
            <a:extLst>
              <a:ext uri="{FF2B5EF4-FFF2-40B4-BE49-F238E27FC236}">
                <a16:creationId xmlns:a16="http://schemas.microsoft.com/office/drawing/2014/main" id="{693BC6F6-3EAC-A5C7-E855-042C9EDA57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B85A9-5DAC-1893-BC9C-1948127B4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1900" b="0" i="0">
                <a:solidFill>
                  <a:schemeClr val="tx1">
                    <a:alpha val="80000"/>
                  </a:schemeClr>
                </a:solidFill>
                <a:effectLst/>
                <a:latin typeface="Times New Roman" panose="02020603050405020304" pitchFamily="18" charset="0"/>
              </a:rPr>
              <a:t>Repetitive activity or carrying of heavy loads are incomplete and generally resolve spontaneously in 6 to 24 months</a:t>
            </a:r>
          </a:p>
          <a:p>
            <a:endParaRPr lang="en-US" sz="1900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en-US" sz="1900" b="0" i="0">
                <a:solidFill>
                  <a:schemeClr val="tx1">
                    <a:alpha val="80000"/>
                  </a:schemeClr>
                </a:solidFill>
                <a:effectLst/>
                <a:latin typeface="Times New Roman" panose="02020603050405020304" pitchFamily="18" charset="0"/>
              </a:rPr>
              <a:t>Surgical neurolysis</a:t>
            </a:r>
          </a:p>
          <a:p>
            <a:r>
              <a:rPr lang="en-US" sz="190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</a:rPr>
              <a:t>N</a:t>
            </a:r>
            <a:r>
              <a:rPr lang="en-US" sz="1900" b="0" i="0">
                <a:solidFill>
                  <a:schemeClr val="tx1">
                    <a:alpha val="80000"/>
                  </a:schemeClr>
                </a:solidFill>
                <a:effectLst/>
                <a:latin typeface="Times New Roman" panose="02020603050405020304" pitchFamily="18" charset="0"/>
              </a:rPr>
              <a:t>erve transfer utilizing the thoracodorsal or medial pectoral nerves</a:t>
            </a:r>
          </a:p>
          <a:p>
            <a:endParaRPr lang="en-EG" sz="19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06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6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9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E9D6-6543-D63B-E949-CBC89A27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D72E-17EE-0B94-A591-A750439BD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G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C7149A-7B2C-2325-76EE-2E12E10B8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0"/>
            <a:ext cx="7011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60E8B1-254C-B56F-6DF0-A623FB56504A}"/>
              </a:ext>
            </a:extLst>
          </p:cNvPr>
          <p:cNvSpPr/>
          <p:nvPr/>
        </p:nvSpPr>
        <p:spPr>
          <a:xfrm>
            <a:off x="5967664" y="697079"/>
            <a:ext cx="1411705" cy="994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5F4D91-19BB-D9E2-2AB0-1A3B846FC428}"/>
              </a:ext>
            </a:extLst>
          </p:cNvPr>
          <p:cNvSpPr/>
          <p:nvPr/>
        </p:nvSpPr>
        <p:spPr>
          <a:xfrm>
            <a:off x="7379369" y="830013"/>
            <a:ext cx="1957136" cy="860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812420-9CC4-EE93-3A7E-FEE93035600C}"/>
              </a:ext>
            </a:extLst>
          </p:cNvPr>
          <p:cNvSpPr/>
          <p:nvPr/>
        </p:nvSpPr>
        <p:spPr>
          <a:xfrm>
            <a:off x="5823284" y="1658270"/>
            <a:ext cx="1957136" cy="994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8F27E-8940-2979-1741-F20107B307B0}"/>
              </a:ext>
            </a:extLst>
          </p:cNvPr>
          <p:cNvSpPr/>
          <p:nvPr/>
        </p:nvSpPr>
        <p:spPr>
          <a:xfrm>
            <a:off x="5630779" y="2667921"/>
            <a:ext cx="2374232" cy="65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2EFFDC-72AD-6C62-A419-055BB197E2AA}"/>
              </a:ext>
            </a:extLst>
          </p:cNvPr>
          <p:cNvSpPr/>
          <p:nvPr/>
        </p:nvSpPr>
        <p:spPr>
          <a:xfrm>
            <a:off x="4426827" y="3335757"/>
            <a:ext cx="2374231" cy="82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95C21-0D54-B598-0DEE-505730EEE50A}"/>
              </a:ext>
            </a:extLst>
          </p:cNvPr>
          <p:cNvSpPr/>
          <p:nvPr/>
        </p:nvSpPr>
        <p:spPr>
          <a:xfrm>
            <a:off x="4299284" y="4175376"/>
            <a:ext cx="1796715" cy="994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BC1D0-4564-B72A-3DEE-E5CEF8B4F3DC}"/>
              </a:ext>
            </a:extLst>
          </p:cNvPr>
          <p:cNvSpPr/>
          <p:nvPr/>
        </p:nvSpPr>
        <p:spPr>
          <a:xfrm>
            <a:off x="4170948" y="5169988"/>
            <a:ext cx="2116764" cy="797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6FDDD2-1F3A-F64E-9547-0E58AD0BBA73}"/>
              </a:ext>
            </a:extLst>
          </p:cNvPr>
          <p:cNvSpPr/>
          <p:nvPr/>
        </p:nvSpPr>
        <p:spPr>
          <a:xfrm>
            <a:off x="2581192" y="6060324"/>
            <a:ext cx="2568324" cy="797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521C0-8DA5-4812-E6FA-0BCFC6AD0A34}"/>
              </a:ext>
            </a:extLst>
          </p:cNvPr>
          <p:cNvSpPr/>
          <p:nvPr/>
        </p:nvSpPr>
        <p:spPr>
          <a:xfrm>
            <a:off x="5149516" y="6060323"/>
            <a:ext cx="2889209" cy="797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793BB0-E3FE-7F04-A850-1BE5AAE90D43}"/>
              </a:ext>
            </a:extLst>
          </p:cNvPr>
          <p:cNvSpPr/>
          <p:nvPr/>
        </p:nvSpPr>
        <p:spPr>
          <a:xfrm>
            <a:off x="6790217" y="3299331"/>
            <a:ext cx="2546288" cy="863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22DA0-13DA-4BE7-3C97-1040C396F42A}"/>
              </a:ext>
            </a:extLst>
          </p:cNvPr>
          <p:cNvSpPr/>
          <p:nvPr/>
        </p:nvSpPr>
        <p:spPr>
          <a:xfrm>
            <a:off x="7379370" y="4167692"/>
            <a:ext cx="1965156" cy="994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763202-DD5D-A4F5-8FC7-6A28FF21C264}"/>
              </a:ext>
            </a:extLst>
          </p:cNvPr>
          <p:cNvSpPr/>
          <p:nvPr/>
        </p:nvSpPr>
        <p:spPr>
          <a:xfrm>
            <a:off x="7042486" y="5139412"/>
            <a:ext cx="2889209" cy="994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7487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903A-750F-0400-1647-E3B9C1D0F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Case </a:t>
            </a:r>
          </a:p>
        </p:txBody>
      </p:sp>
      <p:pic>
        <p:nvPicPr>
          <p:cNvPr id="8" name="Content Placeholder 7" descr="A person sitting in a bathroom&#10;&#10;Description automatically generated">
            <a:extLst>
              <a:ext uri="{FF2B5EF4-FFF2-40B4-BE49-F238E27FC236}">
                <a16:creationId xmlns:a16="http://schemas.microsoft.com/office/drawing/2014/main" id="{931598D0-30E8-6F80-7C98-9DFAEA3FB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3301" y="1690688"/>
            <a:ext cx="3960499" cy="435133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810393-651C-579D-F183-95BF8C4AAD4D}"/>
              </a:ext>
            </a:extLst>
          </p:cNvPr>
          <p:cNvSpPr txBox="1"/>
          <p:nvPr/>
        </p:nvSpPr>
        <p:spPr>
          <a:xfrm>
            <a:off x="406400" y="1604200"/>
            <a:ext cx="64346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G" sz="3200" dirty="0"/>
              <a:t>Male, 24vyrs old</a:t>
            </a:r>
          </a:p>
          <a:p>
            <a:r>
              <a:rPr lang="en-EG" sz="3200" dirty="0"/>
              <a:t>Labourer</a:t>
            </a:r>
          </a:p>
          <a:p>
            <a:r>
              <a:rPr lang="en-EG" sz="3200" dirty="0"/>
              <a:t>6 months post sterenious work of loading haevy materials</a:t>
            </a:r>
          </a:p>
          <a:p>
            <a:r>
              <a:rPr lang="en-EG" sz="3200" dirty="0"/>
              <a:t>O/E Winged scapula</a:t>
            </a:r>
          </a:p>
          <a:p>
            <a:r>
              <a:rPr lang="en-EG" sz="3200" dirty="0"/>
              <a:t>Tender suprascapular portion of brachial plexus</a:t>
            </a:r>
          </a:p>
          <a:p>
            <a:r>
              <a:rPr lang="en-EG" sz="3200" dirty="0"/>
              <a:t>+ve Tinnels suprascapular</a:t>
            </a:r>
          </a:p>
          <a:p>
            <a:r>
              <a:rPr lang="en-EG" sz="3200" dirty="0"/>
              <a:t>No other motor or sensory affection</a:t>
            </a:r>
          </a:p>
          <a:p>
            <a:r>
              <a:rPr lang="en-EG" sz="3200" dirty="0"/>
              <a:t>No response to conservative</a:t>
            </a:r>
          </a:p>
        </p:txBody>
      </p:sp>
    </p:spTree>
    <p:extLst>
      <p:ext uri="{BB962C8B-B14F-4D97-AF65-F5344CB8AC3E}">
        <p14:creationId xmlns:p14="http://schemas.microsoft.com/office/powerpoint/2010/main" val="301793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85DD5-75D3-1083-4DCC-0ABA16E9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G" dirty="0"/>
              <a:t>Supraclavicular exploration</a:t>
            </a:r>
          </a:p>
        </p:txBody>
      </p:sp>
      <p:pic>
        <p:nvPicPr>
          <p:cNvPr id="4" name="IMG_7645">
            <a:hlinkClick r:id="" action="ppaction://media"/>
            <a:extLst>
              <a:ext uri="{FF2B5EF4-FFF2-40B4-BE49-F238E27FC236}">
                <a16:creationId xmlns:a16="http://schemas.microsoft.com/office/drawing/2014/main" id="{9B9C371C-75A2-C78E-946B-B4361139DF1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4337937" y="472935"/>
            <a:ext cx="3860800" cy="6862811"/>
          </a:xfrm>
        </p:spPr>
      </p:pic>
    </p:spTree>
    <p:extLst>
      <p:ext uri="{BB962C8B-B14F-4D97-AF65-F5344CB8AC3E}">
        <p14:creationId xmlns:p14="http://schemas.microsoft.com/office/powerpoint/2010/main" val="17361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erson with his hands on his neck&#10;&#10;Description automatically generated">
            <a:extLst>
              <a:ext uri="{FF2B5EF4-FFF2-40B4-BE49-F238E27FC236}">
                <a16:creationId xmlns:a16="http://schemas.microsoft.com/office/drawing/2014/main" id="{55D2FE27-6232-C854-A638-7AFEF18E66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84" r="1270" b="4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5" name="Content Placeholder 4" descr="A person with his hand on his back&#10;&#10;Description automatically generated">
            <a:extLst>
              <a:ext uri="{FF2B5EF4-FFF2-40B4-BE49-F238E27FC236}">
                <a16:creationId xmlns:a16="http://schemas.microsoft.com/office/drawing/2014/main" id="{9358AF0F-DE28-2EEB-A6AE-59F7DCB27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81" b="5"/>
          <a:stretch/>
        </p:blipFill>
        <p:spPr>
          <a:xfrm rot="5400000">
            <a:off x="2866549" y="206406"/>
            <a:ext cx="3383278" cy="2970465"/>
          </a:xfrm>
          <a:prstGeom prst="rect">
            <a:avLst/>
          </a:prstGeom>
        </p:spPr>
      </p:pic>
      <p:pic>
        <p:nvPicPr>
          <p:cNvPr id="7" name="Picture 6" descr="A person stretching his arms&#10;&#10;Description automatically generated">
            <a:extLst>
              <a:ext uri="{FF2B5EF4-FFF2-40B4-BE49-F238E27FC236}">
                <a16:creationId xmlns:a16="http://schemas.microsoft.com/office/drawing/2014/main" id="{8DE25B02-62C8-BC4D-4468-104A81B68D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615"/>
          <a:stretch/>
        </p:blipFill>
        <p:spPr>
          <a:xfrm rot="5400000">
            <a:off x="5940170" y="205739"/>
            <a:ext cx="3383278" cy="2971800"/>
          </a:xfrm>
          <a:prstGeom prst="rect">
            <a:avLst/>
          </a:prstGeom>
        </p:spPr>
      </p:pic>
      <p:pic>
        <p:nvPicPr>
          <p:cNvPr id="9" name="Picture 8" descr="A back of a person&#10;&#10;Description automatically generated">
            <a:extLst>
              <a:ext uri="{FF2B5EF4-FFF2-40B4-BE49-F238E27FC236}">
                <a16:creationId xmlns:a16="http://schemas.microsoft.com/office/drawing/2014/main" id="{A419E11E-AB84-30FE-D90A-BFF3EDA125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122" r="7002" b="4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13" name="Picture 12" descr="A person with his hands on his neck&#10;&#10;Description automatically generated">
            <a:extLst>
              <a:ext uri="{FF2B5EF4-FFF2-40B4-BE49-F238E27FC236}">
                <a16:creationId xmlns:a16="http://schemas.microsoft.com/office/drawing/2014/main" id="{62DD7AF6-FD92-AF5F-FDC8-3FD6B42580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331" r="-1" b="21037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5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55C772-C32E-8D3B-9842-2192DCB17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/>
          </a:bodyPr>
          <a:lstStyle/>
          <a:p>
            <a:r>
              <a:rPr lang="en-EG" sz="3200" dirty="0">
                <a:solidFill>
                  <a:srgbClr val="FFFFFF"/>
                </a:solidFill>
              </a:rPr>
              <a:t>2 months post op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2674C60-4165-CFB4-549B-3EEBD0086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477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76AE3-8209-A43F-E82E-6C13118D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endParaRPr lang="en-EG" sz="2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9E62-4050-40D0-1BAC-B349754DB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endParaRPr lang="en-EG" sz="1700"/>
          </a:p>
        </p:txBody>
      </p:sp>
      <p:pic>
        <p:nvPicPr>
          <p:cNvPr id="5" name="Picture 4" descr="A back of a person&#10;&#10;Description automatically generated">
            <a:extLst>
              <a:ext uri="{FF2B5EF4-FFF2-40B4-BE49-F238E27FC236}">
                <a16:creationId xmlns:a16="http://schemas.microsoft.com/office/drawing/2014/main" id="{19F42572-33F4-D6BF-EA91-D8F0922508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1" b="13903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4" name="Content Placeholder 7" descr="A person sitting in a bathroom&#10;&#10;Description automatically generated">
            <a:extLst>
              <a:ext uri="{FF2B5EF4-FFF2-40B4-BE49-F238E27FC236}">
                <a16:creationId xmlns:a16="http://schemas.microsoft.com/office/drawing/2014/main" id="{40D611B5-161E-F9C4-3FA7-763285734B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6" r="2811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43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CCDCB-77C6-436E-D220-8B566057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pic>
        <p:nvPicPr>
          <p:cNvPr id="5" name="Content Placeholder 4" descr="A paper with writing on it&#10;&#10;Description automatically generated">
            <a:extLst>
              <a:ext uri="{FF2B5EF4-FFF2-40B4-BE49-F238E27FC236}">
                <a16:creationId xmlns:a16="http://schemas.microsoft.com/office/drawing/2014/main" id="{265D7043-CA3F-F42D-48BC-C1F1695D5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177944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7174-B786-AE56-0CC5-D12BDDA0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pic>
        <p:nvPicPr>
          <p:cNvPr id="5" name="Content Placeholder 4" descr="A hand holding a piece of paper&#10;&#10;Description automatically generated">
            <a:extLst>
              <a:ext uri="{FF2B5EF4-FFF2-40B4-BE49-F238E27FC236}">
                <a16:creationId xmlns:a16="http://schemas.microsoft.com/office/drawing/2014/main" id="{46DFF29F-F97C-AB9A-8BF0-90EF126EEB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2097835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OME | EGSSA">
            <a:extLst>
              <a:ext uri="{FF2B5EF4-FFF2-40B4-BE49-F238E27FC236}">
                <a16:creationId xmlns:a16="http://schemas.microsoft.com/office/drawing/2014/main" id="{EC3D549C-2B2B-1F49-D112-ECAA62056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6" b="22470"/>
          <a:stretch/>
        </p:blipFill>
        <p:spPr bwMode="auto">
          <a:xfrm>
            <a:off x="4804343" y="105941"/>
            <a:ext cx="2449285" cy="267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with bones and text&#10;&#10;Description automatically generated">
            <a:extLst>
              <a:ext uri="{FF2B5EF4-FFF2-40B4-BE49-F238E27FC236}">
                <a16:creationId xmlns:a16="http://schemas.microsoft.com/office/drawing/2014/main" id="{17E34A65-6284-A4D1-7BB2-8B5354401A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5433" y="2151728"/>
            <a:ext cx="2588404" cy="2554544"/>
          </a:xfrm>
          <a:prstGeom prst="rect">
            <a:avLst/>
          </a:prstGeom>
        </p:spPr>
      </p:pic>
      <p:pic>
        <p:nvPicPr>
          <p:cNvPr id="5" name="Picture 4" descr="A logo of a shoulder and elbow society&#10;&#10;Description automatically generated">
            <a:extLst>
              <a:ext uri="{FF2B5EF4-FFF2-40B4-BE49-F238E27FC236}">
                <a16:creationId xmlns:a16="http://schemas.microsoft.com/office/drawing/2014/main" id="{411EA157-E765-946A-59A1-EB91CFC5C9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4135" y="1930121"/>
            <a:ext cx="3288702" cy="3107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DD9B18-ED98-3397-0958-467BB845D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718" y="2749418"/>
            <a:ext cx="2728533" cy="405736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3FA2949-8EAA-A704-15B8-5B3C4025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897789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242</Words>
  <Application>Microsoft Office PowerPoint</Application>
  <PresentationFormat>Widescreen</PresentationFormat>
  <Paragraphs>47</Paragraphs>
  <Slides>16</Slides>
  <Notes>0</Notes>
  <HiddenSlides>2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Long thoracic Nerve Release</vt:lpstr>
      <vt:lpstr>PowerPoint Presentation</vt:lpstr>
      <vt:lpstr>PowerPoint Presentation</vt:lpstr>
      <vt:lpstr>PowerPoint Presentation</vt:lpstr>
      <vt:lpstr>Anatomy</vt:lpstr>
      <vt:lpstr>Aetiology (Non surgical)</vt:lpstr>
      <vt:lpstr>Aetiology (Surgical)</vt:lpstr>
      <vt:lpstr>Treatment</vt:lpstr>
      <vt:lpstr>PowerPoint Presentation</vt:lpstr>
      <vt:lpstr>Case </vt:lpstr>
      <vt:lpstr>Supraclavicular exploration</vt:lpstr>
      <vt:lpstr>2 months post op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 thoracic Nerve Release</dc:title>
  <dc:creator>Dr Mohamed Kotb</dc:creator>
  <cp:lastModifiedBy>Lenovo Thinkpad 1</cp:lastModifiedBy>
  <cp:revision>2</cp:revision>
  <dcterms:created xsi:type="dcterms:W3CDTF">2023-12-28T06:10:36Z</dcterms:created>
  <dcterms:modified xsi:type="dcterms:W3CDTF">2023-12-28T15:12:46Z</dcterms:modified>
</cp:coreProperties>
</file>