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handoutMasterIdLst>
    <p:handoutMasterId r:id="rId17"/>
  </p:handoutMasterIdLst>
  <p:sldIdLst>
    <p:sldId id="257" r:id="rId3"/>
    <p:sldId id="265" r:id="rId4"/>
    <p:sldId id="268" r:id="rId5"/>
    <p:sldId id="269" r:id="rId6"/>
    <p:sldId id="272" r:id="rId7"/>
    <p:sldId id="276" r:id="rId8"/>
    <p:sldId id="277" r:id="rId9"/>
    <p:sldId id="278" r:id="rId10"/>
    <p:sldId id="270" r:id="rId11"/>
    <p:sldId id="283" r:id="rId12"/>
    <p:sldId id="271" r:id="rId13"/>
    <p:sldId id="284"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D03447BB-5D67-496B-8E87-E561075AD55C}"/>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p:cViewPr>
        <p:scale>
          <a:sx n="66" d="100"/>
          <a:sy n="66" d="100"/>
        </p:scale>
        <p:origin x="204" y="234"/>
      </p:cViewPr>
      <p:guideLst/>
    </p:cSldViewPr>
  </p:slideViewPr>
  <p:notesTextViewPr>
    <p:cViewPr>
      <p:scale>
        <a:sx n="1" d="1"/>
        <a:sy n="1" d="1"/>
      </p:scale>
      <p:origin x="0" y="0"/>
    </p:cViewPr>
  </p:notesTextViewPr>
  <p:notesViewPr>
    <p:cSldViewPr>
      <p:cViewPr varScale="1">
        <p:scale>
          <a:sx n="95" d="100"/>
          <a:sy n="95" d="100"/>
        </p:scale>
        <p:origin x="696"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handoutMaster" Target="handoutMasters/handoutMaster1.xml"/><Relationship Id="rId16" Type="http://schemas.openxmlformats.org/officeDocument/2006/relationships/notesMaster" Target="notesMasters/notesMaster1.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8DE8356-FFDA-4E74-B804-79023C7DD259}"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CB32D8-F2D2-4D01-80A9-88F3B128AE75}"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3DDCE7-616C-4285-A468-7301F171BC93}"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C1D8F7-2BDD-4C56-98AF-2E212EF349F3}"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638800" y="304801"/>
            <a:ext cx="5486400" cy="2514599"/>
          </a:xfrm>
        </p:spPr>
        <p:txBody>
          <a:bodyPr anchor="b">
            <a:normAutofit/>
          </a:bodyPr>
          <a:lstStyle>
            <a:lvl1pPr algn="l">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5638800" y="2895600"/>
            <a:ext cx="5486400" cy="914400"/>
          </a:xfrm>
        </p:spPr>
        <p:txBody>
          <a:bodyPr/>
          <a:lstStyle>
            <a:lvl1pPr marL="0" indent="0" algn="l">
              <a:spcBef>
                <a:spcPts val="1200"/>
              </a:spcBef>
              <a:buNone/>
              <a:defRPr sz="2400">
                <a:solidFill>
                  <a:schemeClr val="bg2">
                    <a:lumMod val="25000"/>
                    <a:lumOff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a:t>Add a footer</a:t>
            </a:r>
            <a:endParaRPr lang="en-US" dirty="0"/>
          </a:p>
        </p:txBody>
      </p:sp>
      <p:sp>
        <p:nvSpPr>
          <p:cNvPr id="4" name="Date Placeholder 3"/>
          <p:cNvSpPr>
            <a:spLocks noGrp="1"/>
          </p:cNvSpPr>
          <p:nvPr>
            <p:ph type="dt" sz="half" idx="10"/>
          </p:nvPr>
        </p:nvSpPr>
        <p:spPr/>
        <p:txBody>
          <a:bodyPr/>
          <a:lstStyle/>
          <a:p>
            <a:fld id="{3762EC29-B8C5-4C7A-B6DA-418494D5CB21}" type="datetimeFigureOut">
              <a:rPr lang="en-US" smtClean="0"/>
            </a:fld>
            <a:endParaRPr lang="en-US"/>
          </a:p>
        </p:txBody>
      </p:sp>
      <p:sp>
        <p:nvSpPr>
          <p:cNvPr id="6" name="Slide Number Placeholder 5"/>
          <p:cNvSpPr>
            <a:spLocks noGrp="1"/>
          </p:cNvSpPr>
          <p:nvPr>
            <p:ph type="sldNum" sz="quarter" idx="12"/>
          </p:nvPr>
        </p:nvSpPr>
        <p:spPr/>
        <p:txBody>
          <a:bodyPr/>
          <a:lstStyle/>
          <a:p>
            <a:fld id="{F9043838-BFF5-400C-B067-3DF4A5F395D6}"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0450" y="1676401"/>
            <a:ext cx="10058400" cy="1752600"/>
          </a:xfrm>
        </p:spPr>
        <p:txBody>
          <a:bodyPr anchor="b">
            <a:normAutofit/>
          </a:bodyPr>
          <a:lstStyle>
            <a:lvl1pPr>
              <a:defRPr sz="4800"/>
            </a:lvl1pPr>
          </a:lstStyle>
          <a:p>
            <a:r>
              <a:rPr lang="en-US" smtClean="0"/>
              <a:t>Click to edit Master title style</a:t>
            </a:r>
            <a:endParaRPr lang="en-US"/>
          </a:p>
        </p:txBody>
      </p:sp>
      <p:sp>
        <p:nvSpPr>
          <p:cNvPr id="3" name="Text Placeholder 2"/>
          <p:cNvSpPr>
            <a:spLocks noGrp="1"/>
          </p:cNvSpPr>
          <p:nvPr>
            <p:ph type="body" idx="1"/>
          </p:nvPr>
        </p:nvSpPr>
        <p:spPr>
          <a:xfrm>
            <a:off x="1060450" y="3581400"/>
            <a:ext cx="10058400" cy="1143000"/>
          </a:xfrm>
        </p:spPr>
        <p:txBody>
          <a:bodyPr/>
          <a:lstStyle>
            <a:lvl1pPr marL="0" indent="0">
              <a:spcBef>
                <a:spcPts val="1200"/>
              </a:spcBef>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endParaRPr lang="en-US" smtClean="0"/>
          </a:p>
        </p:txBody>
      </p:sp>
      <p:sp>
        <p:nvSpPr>
          <p:cNvPr id="5" name="Footer Placeholder 4"/>
          <p:cNvSpPr>
            <a:spLocks noGrp="1"/>
          </p:cNvSpPr>
          <p:nvPr>
            <p:ph type="ftr" sz="quarter" idx="11"/>
          </p:nvPr>
        </p:nvSpPr>
        <p:spPr/>
        <p:txBody>
          <a:bodyPr/>
          <a:lstStyle/>
          <a:p>
            <a:r>
              <a:rPr lang="en-US" dirty="0"/>
              <a:t>Add a footer</a:t>
            </a:r>
            <a:endParaRPr lang="en-US" dirty="0"/>
          </a:p>
        </p:txBody>
      </p:sp>
      <p:sp>
        <p:nvSpPr>
          <p:cNvPr id="4" name="Date Placeholder 3"/>
          <p:cNvSpPr>
            <a:spLocks noGrp="1"/>
          </p:cNvSpPr>
          <p:nvPr>
            <p:ph type="dt" sz="half" idx="10"/>
          </p:nvPr>
        </p:nvSpPr>
        <p:spPr/>
        <p:txBody>
          <a:bodyPr/>
          <a:lstStyle/>
          <a:p>
            <a:fld id="{3762EC29-B8C5-4C7A-B6DA-418494D5CB21}" type="datetimeFigureOut">
              <a:rPr lang="en-US" smtClean="0"/>
            </a:fld>
            <a:endParaRPr lang="en-US"/>
          </a:p>
        </p:txBody>
      </p:sp>
      <p:sp>
        <p:nvSpPr>
          <p:cNvPr id="6" name="Slide Number Placeholder 5"/>
          <p:cNvSpPr>
            <a:spLocks noGrp="1"/>
          </p:cNvSpPr>
          <p:nvPr>
            <p:ph type="sldNum" sz="quarter" idx="12"/>
          </p:nvPr>
        </p:nvSpPr>
        <p:spPr/>
        <p:txBody>
          <a:bodyPr/>
          <a:lstStyle/>
          <a:p>
            <a:fld id="{F9043838-BFF5-400C-B067-3DF4A5F395D6}"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676401"/>
            <a:ext cx="4846320" cy="4343400"/>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278880" y="1676401"/>
            <a:ext cx="4846320" cy="4343400"/>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11"/>
          </p:nvPr>
        </p:nvSpPr>
        <p:spPr/>
        <p:txBody>
          <a:bodyPr/>
          <a:lstStyle/>
          <a:p>
            <a:r>
              <a:rPr lang="en-US" dirty="0"/>
              <a:t>Add a footer</a:t>
            </a:r>
            <a:endParaRPr lang="en-US" dirty="0"/>
          </a:p>
        </p:txBody>
      </p:sp>
      <p:sp>
        <p:nvSpPr>
          <p:cNvPr id="5" name="Date Placeholder 4"/>
          <p:cNvSpPr>
            <a:spLocks noGrp="1"/>
          </p:cNvSpPr>
          <p:nvPr>
            <p:ph type="dt" sz="half" idx="10"/>
          </p:nvPr>
        </p:nvSpPr>
        <p:spPr/>
        <p:txBody>
          <a:bodyPr/>
          <a:lstStyle/>
          <a:p>
            <a:fld id="{3762EC29-B8C5-4C7A-B6DA-418494D5CB21}" type="datetimeFigureOut">
              <a:rPr lang="en-US" smtClean="0"/>
            </a:fld>
            <a:endParaRPr lang="en-US"/>
          </a:p>
        </p:txBody>
      </p:sp>
      <p:sp>
        <p:nvSpPr>
          <p:cNvPr id="7" name="Slide Number Placeholder 6"/>
          <p:cNvSpPr>
            <a:spLocks noGrp="1"/>
          </p:cNvSpPr>
          <p:nvPr>
            <p:ph type="sldNum" sz="quarter" idx="12"/>
          </p:nvPr>
        </p:nvSpPr>
        <p:spPr/>
        <p:txBody>
          <a:bodyPr/>
          <a:lstStyle/>
          <a:p>
            <a:fld id="{F9043838-BFF5-400C-B067-3DF4A5F395D6}"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066800" y="1681163"/>
            <a:ext cx="4846320" cy="823912"/>
          </a:xfrm>
        </p:spPr>
        <p:txBody>
          <a:bodyPr anchor="ctr"/>
          <a:lstStyle>
            <a:lvl1pPr marL="0" indent="0">
              <a:buNone/>
              <a:defRPr sz="2400" b="0">
                <a:solidFill>
                  <a:schemeClr val="bg2">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endParaRPr lang="en-US" smtClean="0"/>
          </a:p>
        </p:txBody>
      </p:sp>
      <p:sp>
        <p:nvSpPr>
          <p:cNvPr id="4" name="Content Placeholder 3"/>
          <p:cNvSpPr>
            <a:spLocks noGrp="1"/>
          </p:cNvSpPr>
          <p:nvPr>
            <p:ph sz="half" idx="2"/>
          </p:nvPr>
        </p:nvSpPr>
        <p:spPr>
          <a:xfrm>
            <a:off x="1066800" y="2505075"/>
            <a:ext cx="4846320" cy="3514725"/>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278880" y="1681163"/>
            <a:ext cx="4846320" cy="823912"/>
          </a:xfrm>
        </p:spPr>
        <p:txBody>
          <a:bodyPr anchor="ctr"/>
          <a:lstStyle>
            <a:lvl1pPr marL="0" indent="0">
              <a:buNone/>
              <a:defRPr sz="2400" b="0">
                <a:solidFill>
                  <a:schemeClr val="bg2">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endParaRPr lang="en-US" smtClean="0"/>
          </a:p>
        </p:txBody>
      </p:sp>
      <p:sp>
        <p:nvSpPr>
          <p:cNvPr id="6" name="Content Placeholder 5"/>
          <p:cNvSpPr>
            <a:spLocks noGrp="1"/>
          </p:cNvSpPr>
          <p:nvPr>
            <p:ph sz="quarter" idx="4"/>
          </p:nvPr>
        </p:nvSpPr>
        <p:spPr>
          <a:xfrm>
            <a:off x="6278880" y="2505075"/>
            <a:ext cx="4846320" cy="3514725"/>
          </a:xfrm>
        </p:spPr>
        <p:txBody>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8" name="Footer Placeholder 7"/>
          <p:cNvSpPr>
            <a:spLocks noGrp="1"/>
          </p:cNvSpPr>
          <p:nvPr>
            <p:ph type="ftr" sz="quarter" idx="11"/>
          </p:nvPr>
        </p:nvSpPr>
        <p:spPr/>
        <p:txBody>
          <a:bodyPr/>
          <a:lstStyle/>
          <a:p>
            <a:r>
              <a:rPr lang="en-US" dirty="0"/>
              <a:t>Add a footer</a:t>
            </a:r>
            <a:endParaRPr lang="en-US" dirty="0"/>
          </a:p>
        </p:txBody>
      </p:sp>
      <p:sp>
        <p:nvSpPr>
          <p:cNvPr id="7" name="Date Placeholder 6"/>
          <p:cNvSpPr>
            <a:spLocks noGrp="1"/>
          </p:cNvSpPr>
          <p:nvPr>
            <p:ph type="dt" sz="half" idx="10"/>
          </p:nvPr>
        </p:nvSpPr>
        <p:spPr/>
        <p:txBody>
          <a:bodyPr/>
          <a:lstStyle/>
          <a:p>
            <a:fld id="{3762EC29-B8C5-4C7A-B6DA-418494D5CB21}" type="datetimeFigureOut">
              <a:rPr lang="en-US" smtClean="0"/>
            </a:fld>
            <a:endParaRPr lang="en-US"/>
          </a:p>
        </p:txBody>
      </p:sp>
      <p:sp>
        <p:nvSpPr>
          <p:cNvPr id="9" name="Slide Number Placeholder 8"/>
          <p:cNvSpPr>
            <a:spLocks noGrp="1"/>
          </p:cNvSpPr>
          <p:nvPr>
            <p:ph type="sldNum" sz="quarter" idx="12"/>
          </p:nvPr>
        </p:nvSpPr>
        <p:spPr/>
        <p:txBody>
          <a:bodyPr/>
          <a:lstStyle/>
          <a:p>
            <a:fld id="{F9043838-BFF5-400C-B067-3DF4A5F395D6}"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r>
              <a:rPr lang="en-US" dirty="0"/>
              <a:t>Add a footer</a:t>
            </a:r>
            <a:endParaRPr lang="en-US" dirty="0"/>
          </a:p>
        </p:txBody>
      </p:sp>
      <p:sp>
        <p:nvSpPr>
          <p:cNvPr id="3" name="Date Placeholder 2"/>
          <p:cNvSpPr>
            <a:spLocks noGrp="1"/>
          </p:cNvSpPr>
          <p:nvPr>
            <p:ph type="dt" sz="half" idx="10"/>
          </p:nvPr>
        </p:nvSpPr>
        <p:spPr/>
        <p:txBody>
          <a:bodyPr/>
          <a:lstStyle/>
          <a:p>
            <a:fld id="{3762EC29-B8C5-4C7A-B6DA-418494D5CB21}" type="datetimeFigureOut">
              <a:rPr lang="en-US" smtClean="0"/>
            </a:fld>
            <a:endParaRPr lang="en-US"/>
          </a:p>
        </p:txBody>
      </p:sp>
      <p:sp>
        <p:nvSpPr>
          <p:cNvPr id="5" name="Slide Number Placeholder 4"/>
          <p:cNvSpPr>
            <a:spLocks noGrp="1"/>
          </p:cNvSpPr>
          <p:nvPr>
            <p:ph type="sldNum" sz="quarter" idx="12"/>
          </p:nvPr>
        </p:nvSpPr>
        <p:spPr/>
        <p:txBody>
          <a:bodyPr/>
          <a:lstStyle/>
          <a:p>
            <a:fld id="{F9043838-BFF5-400C-B067-3DF4A5F395D6}"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endParaRPr lang="en-US" dirty="0"/>
          </a:p>
        </p:txBody>
      </p:sp>
      <p:sp>
        <p:nvSpPr>
          <p:cNvPr id="2" name="Date Placeholder 1"/>
          <p:cNvSpPr>
            <a:spLocks noGrp="1"/>
          </p:cNvSpPr>
          <p:nvPr>
            <p:ph type="dt" sz="half" idx="10"/>
          </p:nvPr>
        </p:nvSpPr>
        <p:spPr/>
        <p:txBody>
          <a:bodyPr/>
          <a:lstStyle/>
          <a:p>
            <a:fld id="{3762EC29-B8C5-4C7A-B6DA-418494D5CB21}" type="datetimeFigureOut">
              <a:rPr lang="en-US" smtClean="0"/>
            </a:fld>
            <a:endParaRPr lang="en-US"/>
          </a:p>
        </p:txBody>
      </p:sp>
      <p:sp>
        <p:nvSpPr>
          <p:cNvPr id="4" name="Slide Number Placeholder 3"/>
          <p:cNvSpPr>
            <a:spLocks noGrp="1"/>
          </p:cNvSpPr>
          <p:nvPr>
            <p:ph type="sldNum" sz="quarter" idx="12"/>
          </p:nvPr>
        </p:nvSpPr>
        <p:spPr/>
        <p:txBody>
          <a:bodyPr/>
          <a:lstStyle/>
          <a:p>
            <a:fld id="{F9043838-BFF5-400C-B067-3DF4A5F395D6}"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74676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24800" y="838200"/>
            <a:ext cx="3657600" cy="2133600"/>
          </a:xfrm>
        </p:spPr>
        <p:txBody>
          <a:bodyPr anchor="b">
            <a:normAutofit/>
          </a:bodyPr>
          <a:lstStyle>
            <a:lvl1pPr>
              <a:defRPr sz="3600"/>
            </a:lvl1pPr>
          </a:lstStyle>
          <a:p>
            <a:r>
              <a:rPr lang="en-US" smtClean="0"/>
              <a:t>Click to edit Master title style</a:t>
            </a:r>
            <a:endParaRPr lang="en-US"/>
          </a:p>
        </p:txBody>
      </p:sp>
      <p:sp>
        <p:nvSpPr>
          <p:cNvPr id="3" name="Content Placeholder 2"/>
          <p:cNvSpPr>
            <a:spLocks noGrp="1"/>
          </p:cNvSpPr>
          <p:nvPr>
            <p:ph idx="1"/>
          </p:nvPr>
        </p:nvSpPr>
        <p:spPr>
          <a:xfrm>
            <a:off x="609600" y="838200"/>
            <a:ext cx="6172200" cy="5181601"/>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Text Placeholder 3"/>
          <p:cNvSpPr>
            <a:spLocks noGrp="1"/>
          </p:cNvSpPr>
          <p:nvPr>
            <p:ph type="body" sz="half" idx="2"/>
          </p:nvPr>
        </p:nvSpPr>
        <p:spPr>
          <a:xfrm>
            <a:off x="7924802" y="3124200"/>
            <a:ext cx="3657600" cy="2895600"/>
          </a:xfrm>
        </p:spPr>
        <p:txBody>
          <a:bodyPr>
            <a:normAutofit/>
          </a:bodyPr>
          <a:lstStyle>
            <a:lvl1pPr marL="0" indent="0">
              <a:spcBef>
                <a:spcPts val="1200"/>
              </a:spcBef>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endParaRPr lang="en-US" smtClean="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24800" y="838200"/>
            <a:ext cx="3657600" cy="2133600"/>
          </a:xfrm>
        </p:spPr>
        <p:txBody>
          <a:bodyPr anchor="b">
            <a:normAutofit/>
          </a:bodyPr>
          <a:lstStyle>
            <a:lvl1pPr>
              <a:defRPr sz="3600"/>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0" y="0"/>
            <a:ext cx="7239000" cy="6858000"/>
          </a:xfrm>
          <a:solidFill>
            <a:schemeClr val="bg1"/>
          </a:solidFill>
        </p:spPr>
        <p:txBody>
          <a:bodyPr tIns="36576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7924801" y="3124200"/>
            <a:ext cx="3657600" cy="2895600"/>
          </a:xfrm>
        </p:spPr>
        <p:txBody>
          <a:bodyPr>
            <a:normAutofit/>
          </a:bodyPr>
          <a:lstStyle>
            <a:lvl1pPr marL="0" indent="0">
              <a:spcBef>
                <a:spcPts val="1200"/>
              </a:spcBef>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endParaRPr lang="en-US" smtClean="0"/>
          </a:p>
        </p:txBody>
      </p:sp>
      <p:sp>
        <p:nvSpPr>
          <p:cNvPr id="8" name="Rectangle 7"/>
          <p:cNvSpPr/>
          <p:nvPr/>
        </p:nvSpPr>
        <p:spPr>
          <a:xfrm>
            <a:off x="7239000" y="0"/>
            <a:ext cx="2286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a:t>Add a footer</a:t>
            </a:r>
            <a:endParaRPr lang="en-US" dirty="0"/>
          </a:p>
        </p:txBody>
      </p:sp>
      <p:sp>
        <p:nvSpPr>
          <p:cNvPr id="4" name="Date Placeholder 3"/>
          <p:cNvSpPr>
            <a:spLocks noGrp="1"/>
          </p:cNvSpPr>
          <p:nvPr>
            <p:ph type="dt" sz="half" idx="10"/>
          </p:nvPr>
        </p:nvSpPr>
        <p:spPr/>
        <p:txBody>
          <a:bodyPr/>
          <a:lstStyle/>
          <a:p>
            <a:fld id="{3762EC29-B8C5-4C7A-B6DA-418494D5CB21}" type="datetimeFigureOut">
              <a:rPr lang="en-US" smtClean="0"/>
            </a:fld>
            <a:endParaRPr lang="en-US"/>
          </a:p>
        </p:txBody>
      </p:sp>
      <p:sp>
        <p:nvSpPr>
          <p:cNvPr id="6" name="Slide Number Placeholder 5"/>
          <p:cNvSpPr>
            <a:spLocks noGrp="1"/>
          </p:cNvSpPr>
          <p:nvPr>
            <p:ph type="sldNum" sz="quarter" idx="12"/>
          </p:nvPr>
        </p:nvSpPr>
        <p:spPr/>
        <p:txBody>
          <a:bodyPr/>
          <a:lstStyle/>
          <a:p>
            <a:fld id="{F9043838-BFF5-400C-B067-3DF4A5F395D6}"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6400" y="365125"/>
            <a:ext cx="1828800" cy="56546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365125"/>
            <a:ext cx="8001000" cy="5654675"/>
          </a:xfrm>
        </p:spPr>
        <p:txBody>
          <a:bodyPr vert="eaVert"/>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a:t>Add a footer</a:t>
            </a:r>
            <a:endParaRPr lang="en-US" dirty="0"/>
          </a:p>
        </p:txBody>
      </p:sp>
      <p:sp>
        <p:nvSpPr>
          <p:cNvPr id="4" name="Date Placeholder 3"/>
          <p:cNvSpPr>
            <a:spLocks noGrp="1"/>
          </p:cNvSpPr>
          <p:nvPr>
            <p:ph type="dt" sz="half" idx="10"/>
          </p:nvPr>
        </p:nvSpPr>
        <p:spPr/>
        <p:txBody>
          <a:bodyPr/>
          <a:lstStyle/>
          <a:p>
            <a:fld id="{3762EC29-B8C5-4C7A-B6DA-418494D5CB21}" type="datetimeFigureOut">
              <a:rPr lang="en-US" smtClean="0"/>
            </a:fld>
            <a:endParaRPr lang="en-US"/>
          </a:p>
        </p:txBody>
      </p:sp>
      <p:sp>
        <p:nvSpPr>
          <p:cNvPr id="6" name="Slide Number Placeholder 5"/>
          <p:cNvSpPr>
            <a:spLocks noGrp="1"/>
          </p:cNvSpPr>
          <p:nvPr>
            <p:ph type="sldNum" sz="quarter" idx="12"/>
          </p:nvPr>
        </p:nvSpPr>
        <p:spPr/>
        <p:txBody>
          <a:bodyPr/>
          <a:lstStyle/>
          <a:p>
            <a:fld id="{F9043838-BFF5-400C-B067-3DF4A5F395D6}"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304800"/>
            <a:ext cx="10058400" cy="1143000"/>
          </a:xfrm>
          <a:prstGeom prst="rect">
            <a:avLst/>
          </a:prstGeom>
        </p:spPr>
        <p:txBody>
          <a:bodyPr vert="horz" lIns="91440" tIns="45720" rIns="91440" bIns="45720" rtlCol="0" anchor="b">
            <a:normAutofit/>
          </a:bodyPr>
          <a:lstStyle/>
          <a:p>
            <a:r>
              <a:rPr lang="en-US" smtClean="0"/>
              <a:t>Click to edit Master title style</a:t>
            </a:r>
            <a:endParaRPr lang="en-US"/>
          </a:p>
        </p:txBody>
      </p:sp>
      <p:sp>
        <p:nvSpPr>
          <p:cNvPr id="3" name="Text Placeholder 2"/>
          <p:cNvSpPr>
            <a:spLocks noGrp="1"/>
          </p:cNvSpPr>
          <p:nvPr>
            <p:ph type="body" idx="1"/>
          </p:nvPr>
        </p:nvSpPr>
        <p:spPr>
          <a:xfrm>
            <a:off x="1066800" y="1676400"/>
            <a:ext cx="10058400" cy="4343400"/>
          </a:xfrm>
          <a:prstGeom prst="rect">
            <a:avLst/>
          </a:prstGeom>
        </p:spPr>
        <p:txBody>
          <a:bodyPr vert="horz" lIns="91440" tIns="45720" rIns="91440" bIns="45720" rtlCol="0">
            <a:normAutofit/>
          </a:bodyPr>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Footer Placeholder 4"/>
          <p:cNvSpPr>
            <a:spLocks noGrp="1"/>
          </p:cNvSpPr>
          <p:nvPr>
            <p:ph type="ftr" sz="quarter" idx="3"/>
          </p:nvPr>
        </p:nvSpPr>
        <p:spPr>
          <a:xfrm>
            <a:off x="1070918" y="6392562"/>
            <a:ext cx="7082481" cy="180976"/>
          </a:xfrm>
          <a:prstGeom prst="rect">
            <a:avLst/>
          </a:prstGeom>
        </p:spPr>
        <p:txBody>
          <a:bodyPr vert="horz" lIns="91440" tIns="45720" rIns="91440" bIns="45720" rtlCol="0" anchor="ctr"/>
          <a:lstStyle>
            <a:lvl1pPr algn="l">
              <a:defRPr sz="1100">
                <a:solidFill>
                  <a:schemeClr val="tx1">
                    <a:tint val="75000"/>
                  </a:schemeClr>
                </a:solidFill>
              </a:defRPr>
            </a:lvl1pPr>
          </a:lstStyle>
          <a:p>
            <a:r>
              <a:rPr lang="en-US" dirty="0"/>
              <a:t>Add a footer</a:t>
            </a:r>
            <a:endParaRPr lang="en-US" dirty="0"/>
          </a:p>
        </p:txBody>
      </p:sp>
      <p:sp>
        <p:nvSpPr>
          <p:cNvPr id="4" name="Date Placeholder 3"/>
          <p:cNvSpPr>
            <a:spLocks noGrp="1"/>
          </p:cNvSpPr>
          <p:nvPr>
            <p:ph type="dt" sz="half" idx="2"/>
          </p:nvPr>
        </p:nvSpPr>
        <p:spPr>
          <a:xfrm>
            <a:off x="8534400" y="6392562"/>
            <a:ext cx="1295400" cy="180976"/>
          </a:xfrm>
          <a:prstGeom prst="rect">
            <a:avLst/>
          </a:prstGeom>
        </p:spPr>
        <p:txBody>
          <a:bodyPr vert="horz" lIns="91440" tIns="45720" rIns="91440" bIns="45720" rtlCol="0" anchor="ctr"/>
          <a:lstStyle>
            <a:lvl1pPr algn="r">
              <a:defRPr sz="1100">
                <a:solidFill>
                  <a:schemeClr val="tx1">
                    <a:tint val="75000"/>
                  </a:schemeClr>
                </a:solidFill>
              </a:defRPr>
            </a:lvl1pPr>
          </a:lstStyle>
          <a:p>
            <a:fld id="{3762EC29-B8C5-4C7A-B6DA-418494D5CB21}" type="datetimeFigureOut">
              <a:rPr lang="en-US" smtClean="0"/>
            </a:fld>
            <a:endParaRPr lang="en-US"/>
          </a:p>
        </p:txBody>
      </p:sp>
      <p:sp>
        <p:nvSpPr>
          <p:cNvPr id="6" name="Slide Number Placeholder 5"/>
          <p:cNvSpPr>
            <a:spLocks noGrp="1"/>
          </p:cNvSpPr>
          <p:nvPr>
            <p:ph type="sldNum" sz="quarter" idx="4"/>
          </p:nvPr>
        </p:nvSpPr>
        <p:spPr>
          <a:xfrm>
            <a:off x="10058400" y="6392562"/>
            <a:ext cx="1066800" cy="180976"/>
          </a:xfrm>
          <a:prstGeom prst="rect">
            <a:avLst/>
          </a:prstGeom>
        </p:spPr>
        <p:txBody>
          <a:bodyPr vert="horz" lIns="91440" tIns="45720" rIns="91440" bIns="45720" rtlCol="0" anchor="ctr"/>
          <a:lstStyle>
            <a:lvl1pPr algn="r">
              <a:defRPr sz="1100">
                <a:solidFill>
                  <a:schemeClr val="tx1">
                    <a:tint val="75000"/>
                  </a:schemeClr>
                </a:solidFill>
              </a:defRPr>
            </a:lvl1pPr>
          </a:lstStyle>
          <a:p>
            <a:fld id="{F9043838-BFF5-400C-B067-3DF4A5F395D6}" type="slidenum">
              <a:rPr lang="en-US" smtClean="0"/>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Font typeface="Arial" panose="020B0604020202020204"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16002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187452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214884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8pPr>
      <a:lvl9pPr marL="242316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6.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38800" y="310481"/>
            <a:ext cx="5486400" cy="2514599"/>
          </a:xfrm>
        </p:spPr>
        <p:txBody>
          <a:bodyPr>
            <a:normAutofit fontScale="90000"/>
          </a:bodyPr>
          <a:lstStyle/>
          <a:p>
            <a:r>
              <a:rPr lang="en-US" dirty="0" smtClean="0"/>
              <a:t>Importance of </a:t>
            </a:r>
            <a:r>
              <a:rPr lang="en-US" dirty="0" smtClean="0">
                <a:solidFill>
                  <a:srgbClr val="FF0000"/>
                </a:solidFill>
              </a:rPr>
              <a:t>Scapular stabilizers </a:t>
            </a:r>
            <a:r>
              <a:rPr lang="en-US" dirty="0" smtClean="0"/>
              <a:t>for a happy shoulder </a:t>
            </a:r>
            <a:endParaRPr lang="en-US" dirty="0"/>
          </a:p>
        </p:txBody>
      </p:sp>
      <p:sp>
        <p:nvSpPr>
          <p:cNvPr id="3" name="Subtitle 2"/>
          <p:cNvSpPr>
            <a:spLocks noGrp="1"/>
          </p:cNvSpPr>
          <p:nvPr>
            <p:ph type="subTitle" idx="1"/>
          </p:nvPr>
        </p:nvSpPr>
        <p:spPr>
          <a:xfrm>
            <a:off x="5638800" y="3212976"/>
            <a:ext cx="6433864" cy="1008112"/>
          </a:xfrm>
        </p:spPr>
        <p:txBody>
          <a:bodyPr>
            <a:normAutofit fontScale="92500" lnSpcReduction="10000"/>
          </a:bodyPr>
          <a:lstStyle/>
          <a:p>
            <a:r>
              <a:rPr lang="en-US" sz="4300" b="1" dirty="0" smtClean="0">
                <a:solidFill>
                  <a:schemeClr val="tx1"/>
                </a:solidFill>
              </a:rPr>
              <a:t>Kholoud Hassan</a:t>
            </a:r>
            <a:endParaRPr lang="en-US" sz="4300" b="1" dirty="0" smtClean="0">
              <a:solidFill>
                <a:schemeClr val="tx1"/>
              </a:solidFill>
            </a:endParaRPr>
          </a:p>
          <a:p>
            <a:r>
              <a:rPr lang="en-US" dirty="0" smtClean="0">
                <a:solidFill>
                  <a:srgbClr val="FF0000"/>
                </a:solidFill>
              </a:rPr>
              <a:t>Senior Physiotherapist At </a:t>
            </a:r>
            <a:r>
              <a:rPr lang="en-US" dirty="0" err="1" smtClean="0">
                <a:solidFill>
                  <a:srgbClr val="FF0000"/>
                </a:solidFill>
              </a:rPr>
              <a:t>Kaser</a:t>
            </a:r>
            <a:r>
              <a:rPr lang="en-US" dirty="0" smtClean="0">
                <a:solidFill>
                  <a:srgbClr val="FF0000"/>
                </a:solidFill>
              </a:rPr>
              <a:t> Al-</a:t>
            </a:r>
            <a:r>
              <a:rPr lang="en-US" dirty="0" err="1" smtClean="0">
                <a:solidFill>
                  <a:srgbClr val="FF0000"/>
                </a:solidFill>
              </a:rPr>
              <a:t>Ainy</a:t>
            </a:r>
            <a:r>
              <a:rPr lang="en-US" dirty="0" smtClean="0">
                <a:solidFill>
                  <a:srgbClr val="FF0000"/>
                </a:solidFill>
              </a:rPr>
              <a:t> Hospitals </a:t>
            </a:r>
            <a:endParaRPr lang="en-US"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ctr"/>
            <a:r>
              <a:rPr lang="en-US" dirty="0" smtClean="0"/>
              <a:t>What Is A </a:t>
            </a:r>
            <a:r>
              <a:rPr lang="en-US" dirty="0" smtClean="0">
                <a:solidFill>
                  <a:srgbClr val="FF0000"/>
                </a:solidFill>
              </a:rPr>
              <a:t>HAPPY</a:t>
            </a:r>
            <a:r>
              <a:rPr lang="en-US" dirty="0" smtClean="0"/>
              <a:t> SHOULDER?</a:t>
            </a:r>
            <a:endParaRPr lang="en-US" dirty="0"/>
          </a:p>
        </p:txBody>
      </p:sp>
      <p:sp>
        <p:nvSpPr>
          <p:cNvPr id="3" name="Text Placeholder 2"/>
          <p:cNvSpPr>
            <a:spLocks noGrp="1"/>
          </p:cNvSpPr>
          <p:nvPr>
            <p:ph type="body" sz="half" idx="2"/>
          </p:nvPr>
        </p:nvSpPr>
        <p:spPr>
          <a:xfrm>
            <a:off x="7924800" y="3124200"/>
            <a:ext cx="4075855" cy="2393032"/>
          </a:xfrm>
        </p:spPr>
        <p:txBody>
          <a:bodyPr>
            <a:normAutofit/>
          </a:bodyPr>
          <a:lstStyle/>
          <a:p>
            <a:endParaRPr lang="en-US" dirty="0"/>
          </a:p>
          <a:p>
            <a:pPr algn="ctr"/>
            <a:r>
              <a:rPr lang="en-US" sz="2800" dirty="0" smtClean="0"/>
              <a:t>It depends, my happy shoulder may not be yours</a:t>
            </a:r>
            <a:endParaRPr lang="en-US" dirty="0"/>
          </a:p>
        </p:txBody>
      </p:sp>
      <p:sp>
        <p:nvSpPr>
          <p:cNvPr id="6" name="Rounded Rectangle 5" hidden="1"/>
          <p:cNvSpPr/>
          <p:nvPr/>
        </p:nvSpPr>
        <p:spPr>
          <a:xfrm>
            <a:off x="12344400" y="152400"/>
            <a:ext cx="1295400" cy="65532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noAutofit/>
          </a:bodyPr>
          <a:lstStyle/>
          <a:p>
            <a:r>
              <a:rPr lang="en-US" sz="1200" b="1" i="1" dirty="0">
                <a:latin typeface="Arial" panose="020B0604020202020204" pitchFamily="34" charset="0"/>
                <a:cs typeface="Arial" panose="020B0604020202020204" pitchFamily="34" charset="0"/>
              </a:rPr>
              <a:t>NOTE:</a:t>
            </a:r>
            <a:endParaRPr lang="en-US" sz="1200" b="1" i="1" dirty="0">
              <a:latin typeface="Arial" panose="020B0604020202020204" pitchFamily="34" charset="0"/>
              <a:cs typeface="Arial" panose="020B0604020202020204" pitchFamily="34" charset="0"/>
            </a:endParaRPr>
          </a:p>
          <a:p>
            <a:r>
              <a:rPr lang="en-US" sz="1200" i="1" dirty="0">
                <a:latin typeface="Arial" panose="020B0604020202020204" pitchFamily="34" charset="0"/>
                <a:cs typeface="Arial" panose="020B0604020202020204" pitchFamily="34" charset="0"/>
              </a:rPr>
              <a:t>To change images on this slide, select a picture and delete it. Then click the Insert Picture icon</a:t>
            </a:r>
            <a:endParaRPr lang="en-US" sz="1200" i="1" dirty="0">
              <a:latin typeface="Arial" panose="020B0604020202020204" pitchFamily="34" charset="0"/>
              <a:cs typeface="Arial" panose="020B0604020202020204" pitchFamily="34" charset="0"/>
            </a:endParaRPr>
          </a:p>
          <a:p>
            <a:r>
              <a:rPr lang="en-US" sz="1200" i="1" dirty="0">
                <a:latin typeface="Arial" panose="020B0604020202020204" pitchFamily="34" charset="0"/>
                <a:cs typeface="Arial" panose="020B0604020202020204" pitchFamily="34" charset="0"/>
              </a:rPr>
              <a:t>in the placeholder to insert your own image.</a:t>
            </a:r>
            <a:endParaRPr lang="en-US" sz="1200" i="1" dirty="0">
              <a:latin typeface="Arial" panose="020B0604020202020204" pitchFamily="34" charset="0"/>
              <a:cs typeface="Arial" panose="020B0604020202020204" pitchFamily="34" charset="0"/>
            </a:endParaRPr>
          </a:p>
        </p:txBody>
      </p:sp>
      <p:pic>
        <p:nvPicPr>
          <p:cNvPr id="8" name="Picture Placeholder 7"/>
          <p:cNvPicPr>
            <a:picLocks noGrp="1" noChangeAspect="1"/>
          </p:cNvPicPr>
          <p:nvPr>
            <p:ph type="pic" idx="1"/>
          </p:nvPr>
        </p:nvPicPr>
        <p:blipFill>
          <a:blip r:embed="rId1">
            <a:extLst>
              <a:ext uri="{28A0092B-C50C-407E-A947-70E740481C1C}">
                <a14:useLocalDpi xmlns:a14="http://schemas.microsoft.com/office/drawing/2010/main" val="0"/>
              </a:ext>
            </a:extLst>
          </a:blip>
          <a:srcRect t="2632" b="2632"/>
          <a:stretch>
            <a:fillRect/>
          </a:stretch>
        </p:blipFill>
        <p:spPr/>
      </p:pic>
      <p:sp>
        <p:nvSpPr>
          <p:cNvPr id="4" name="TextBox 3"/>
          <p:cNvSpPr txBox="1"/>
          <p:nvPr/>
        </p:nvSpPr>
        <p:spPr>
          <a:xfrm>
            <a:off x="0" y="6165304"/>
            <a:ext cx="2448272" cy="461665"/>
          </a:xfrm>
          <a:prstGeom prst="rect">
            <a:avLst/>
          </a:prstGeom>
          <a:noFill/>
        </p:spPr>
        <p:txBody>
          <a:bodyPr wrap="square" rtlCol="0">
            <a:spAutoFit/>
          </a:bodyPr>
          <a:lstStyle/>
          <a:p>
            <a:r>
              <a:rPr lang="en-US" sz="2400" dirty="0"/>
              <a:t>Ibrahim </a:t>
            </a:r>
            <a:r>
              <a:rPr lang="en-US" sz="2400" dirty="0" err="1" smtClean="0"/>
              <a:t>Alshaeri</a:t>
            </a:r>
            <a:r>
              <a:rPr lang="en-US" sz="2400" dirty="0" smtClean="0"/>
              <a:t> </a:t>
            </a:r>
            <a:endParaRPr lang="en-US" sz="24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2202" y="1196752"/>
            <a:ext cx="5692931" cy="1104527"/>
          </a:xfrm>
        </p:spPr>
        <p:txBody>
          <a:bodyPr anchor="t"/>
          <a:lstStyle/>
          <a:p>
            <a:r>
              <a:rPr lang="en-US" dirty="0" smtClean="0"/>
              <a:t>Scapular Stabilizers </a:t>
            </a:r>
            <a:endParaRPr lang="en-US" dirty="0"/>
          </a:p>
        </p:txBody>
      </p:sp>
      <p:sp>
        <p:nvSpPr>
          <p:cNvPr id="3" name="Text Placeholder 2"/>
          <p:cNvSpPr>
            <a:spLocks noGrp="1"/>
          </p:cNvSpPr>
          <p:nvPr>
            <p:ph type="body" idx="1"/>
          </p:nvPr>
        </p:nvSpPr>
        <p:spPr>
          <a:xfrm>
            <a:off x="993263" y="2301279"/>
            <a:ext cx="5692931" cy="3730968"/>
          </a:xfrm>
        </p:spPr>
        <p:txBody>
          <a:bodyPr>
            <a:normAutofit/>
          </a:bodyPr>
          <a:lstStyle/>
          <a:p>
            <a:r>
              <a:rPr lang="en-US" sz="2800" dirty="0" smtClean="0"/>
              <a:t>17 Different Muscle attachment </a:t>
            </a:r>
            <a:endParaRPr lang="en-US" sz="2800" dirty="0" smtClean="0"/>
          </a:p>
          <a:p>
            <a:r>
              <a:rPr lang="en-US" sz="2800" dirty="0" smtClean="0"/>
              <a:t>The </a:t>
            </a:r>
            <a:r>
              <a:rPr lang="en-US" sz="2800" dirty="0"/>
              <a:t>main stabilizers </a:t>
            </a:r>
            <a:r>
              <a:rPr lang="en-US" sz="2800" dirty="0" smtClean="0"/>
              <a:t>are: </a:t>
            </a:r>
            <a:endParaRPr lang="en-US" sz="2800" dirty="0" smtClean="0"/>
          </a:p>
          <a:p>
            <a:pPr marL="342900" indent="-342900">
              <a:buFont typeface="Arial" panose="020B0604020202020204" pitchFamily="34" charset="0"/>
              <a:buChar char="•"/>
            </a:pPr>
            <a:r>
              <a:rPr lang="en-US" sz="2800" dirty="0"/>
              <a:t>S</a:t>
            </a:r>
            <a:r>
              <a:rPr lang="en-US" sz="2800" dirty="0" smtClean="0"/>
              <a:t>erratus anterior</a:t>
            </a:r>
            <a:endParaRPr lang="en-US" sz="2800" dirty="0" smtClean="0"/>
          </a:p>
          <a:p>
            <a:pPr marL="342900" indent="-342900">
              <a:buFont typeface="Arial" panose="020B0604020202020204" pitchFamily="34" charset="0"/>
              <a:buChar char="•"/>
            </a:pPr>
            <a:r>
              <a:rPr lang="en-US" sz="2800" dirty="0" err="1"/>
              <a:t>Levator</a:t>
            </a:r>
            <a:r>
              <a:rPr lang="en-US" sz="2800" dirty="0"/>
              <a:t> </a:t>
            </a:r>
            <a:r>
              <a:rPr lang="en-US" sz="2800" dirty="0" smtClean="0"/>
              <a:t>scapulae  </a:t>
            </a:r>
            <a:endParaRPr lang="en-US" sz="2800" dirty="0" smtClean="0"/>
          </a:p>
          <a:p>
            <a:pPr marL="342900" indent="-342900">
              <a:buFont typeface="Arial" panose="020B0604020202020204" pitchFamily="34" charset="0"/>
              <a:buChar char="•"/>
            </a:pPr>
            <a:r>
              <a:rPr lang="en-US" sz="2800" dirty="0" smtClean="0"/>
              <a:t>Rhomboids</a:t>
            </a:r>
            <a:endParaRPr lang="en-US" sz="2800" dirty="0" smtClean="0"/>
          </a:p>
          <a:p>
            <a:pPr marL="342900" indent="-342900">
              <a:buFont typeface="Arial" panose="020B0604020202020204" pitchFamily="34" charset="0"/>
              <a:buChar char="•"/>
            </a:pPr>
            <a:r>
              <a:rPr lang="en-US" sz="2800" dirty="0" smtClean="0"/>
              <a:t>Trapezius</a:t>
            </a:r>
            <a:endParaRPr lang="en-US" sz="2800" dirty="0"/>
          </a:p>
        </p:txBody>
      </p:sp>
      <p:pic>
        <p:nvPicPr>
          <p:cNvPr id="1026" name="Picture 2" descr="https://myfamilyphysio.com.au/wp-content/uploads/2020/07/Scapula-stabilisers--819x1024.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744072" y="476672"/>
            <a:ext cx="4716289" cy="589680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754" y="332656"/>
            <a:ext cx="11634886" cy="1143000"/>
          </a:xfrm>
        </p:spPr>
        <p:txBody>
          <a:bodyPr anchor="ctr"/>
          <a:lstStyle/>
          <a:p>
            <a:r>
              <a:rPr lang="en-US" dirty="0" smtClean="0"/>
              <a:t>Supporting Evidence in Athletes and Non-Athletic individuals </a:t>
            </a:r>
            <a:endParaRPr lang="en-US" dirty="0"/>
          </a:p>
        </p:txBody>
      </p:sp>
      <p:pic>
        <p:nvPicPr>
          <p:cNvPr id="7" name="Content Placeholder 6"/>
          <p:cNvPicPr>
            <a:picLocks noGrp="1" noChangeAspect="1"/>
          </p:cNvPicPr>
          <p:nvPr>
            <p:ph sz="half" idx="2"/>
          </p:nvPr>
        </p:nvPicPr>
        <p:blipFill rotWithShape="1">
          <a:blip r:embed="rId1"/>
          <a:srcRect l="20566" t="21574" r="34862" b="6594"/>
          <a:stretch>
            <a:fillRect/>
          </a:stretch>
        </p:blipFill>
        <p:spPr>
          <a:xfrm>
            <a:off x="6672064" y="1700808"/>
            <a:ext cx="5493196" cy="4890974"/>
          </a:xfrm>
          <a:prstGeom prst="rect">
            <a:avLst/>
          </a:prstGeom>
        </p:spPr>
      </p:pic>
      <p:pic>
        <p:nvPicPr>
          <p:cNvPr id="10" name="Picture 9"/>
          <p:cNvPicPr>
            <a:picLocks noChangeAspect="1"/>
          </p:cNvPicPr>
          <p:nvPr/>
        </p:nvPicPr>
        <p:blipFill rotWithShape="1">
          <a:blip r:embed="rId2"/>
          <a:srcRect l="14389" t="15847" r="17538" b="5404"/>
          <a:stretch>
            <a:fillRect/>
          </a:stretch>
        </p:blipFill>
        <p:spPr>
          <a:xfrm>
            <a:off x="0" y="1700808"/>
            <a:ext cx="6500609" cy="4890974"/>
          </a:xfrm>
          <a:prstGeom prst="rect">
            <a:avLst/>
          </a:prstGeom>
        </p:spPr>
      </p:pic>
      <p:sp>
        <p:nvSpPr>
          <p:cNvPr id="11" name="Rectangle 10"/>
          <p:cNvSpPr/>
          <p:nvPr/>
        </p:nvSpPr>
        <p:spPr>
          <a:xfrm>
            <a:off x="5519936" y="1988840"/>
            <a:ext cx="432048" cy="21602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5849126" y="1700808"/>
            <a:ext cx="548625" cy="288032"/>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a:off x="3126" y="5013176"/>
            <a:ext cx="521191" cy="4630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7536160" y="5244723"/>
            <a:ext cx="521191" cy="4630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8698582" y="1331476"/>
            <a:ext cx="1440160" cy="369332"/>
          </a:xfrm>
          <a:prstGeom prst="rect">
            <a:avLst/>
          </a:prstGeom>
          <a:noFill/>
        </p:spPr>
        <p:txBody>
          <a:bodyPr wrap="square" rtlCol="0">
            <a:spAutoFit/>
          </a:bodyPr>
          <a:lstStyle/>
          <a:p>
            <a:pPr algn="ctr"/>
            <a:r>
              <a:rPr lang="en-US" dirty="0" smtClean="0"/>
              <a:t>2020</a:t>
            </a:r>
            <a:endParaRPr lang="en-US" dirty="0"/>
          </a:p>
        </p:txBody>
      </p:sp>
      <p:sp>
        <p:nvSpPr>
          <p:cNvPr id="4" name="TextBox 3"/>
          <p:cNvSpPr txBox="1"/>
          <p:nvPr/>
        </p:nvSpPr>
        <p:spPr>
          <a:xfrm>
            <a:off x="2711624" y="6541602"/>
            <a:ext cx="721460" cy="369332"/>
          </a:xfrm>
          <a:prstGeom prst="rect">
            <a:avLst/>
          </a:prstGeom>
          <a:noFill/>
        </p:spPr>
        <p:txBody>
          <a:bodyPr wrap="square" rtlCol="0">
            <a:spAutoFit/>
          </a:bodyPr>
          <a:lstStyle/>
          <a:p>
            <a:r>
              <a:rPr lang="en-US" b="1" dirty="0" smtClean="0">
                <a:solidFill>
                  <a:srgbClr val="002060"/>
                </a:solidFill>
              </a:rPr>
              <a:t>BJM</a:t>
            </a:r>
            <a:endParaRPr lang="en-US" b="1" dirty="0">
              <a:solidFill>
                <a:srgbClr val="002060"/>
              </a:solidFill>
            </a:endParaRPr>
          </a:p>
        </p:txBody>
      </p:sp>
      <p:sp>
        <p:nvSpPr>
          <p:cNvPr id="13" name="TextBox 12"/>
          <p:cNvSpPr txBox="1"/>
          <p:nvPr/>
        </p:nvSpPr>
        <p:spPr>
          <a:xfrm>
            <a:off x="2352274" y="1290990"/>
            <a:ext cx="1440160" cy="369332"/>
          </a:xfrm>
          <a:prstGeom prst="rect">
            <a:avLst/>
          </a:prstGeom>
          <a:noFill/>
        </p:spPr>
        <p:txBody>
          <a:bodyPr wrap="square" rtlCol="0">
            <a:spAutoFit/>
          </a:bodyPr>
          <a:lstStyle/>
          <a:p>
            <a:pPr algn="ctr"/>
            <a:r>
              <a:rPr lang="en-US" dirty="0" smtClean="0"/>
              <a:t>2018</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352" y="1124744"/>
            <a:ext cx="11593288" cy="4968552"/>
          </a:xfrm>
        </p:spPr>
        <p:txBody>
          <a:bodyPr anchor="t">
            <a:normAutofit/>
          </a:bodyPr>
          <a:lstStyle/>
          <a:p>
            <a:r>
              <a:rPr lang="en-US" sz="2200" dirty="0" smtClean="0"/>
              <a:t>Scapular muscle weakness or imbalance in overhead athletes has been shown to negatively affect the muscle's performance as well as neuromuscular control.</a:t>
            </a:r>
            <a:br>
              <a:rPr lang="en-US" sz="2200" dirty="0" smtClean="0"/>
            </a:br>
            <a:br>
              <a:rPr lang="en-US" sz="2200" dirty="0" smtClean="0"/>
            </a:br>
            <a:br>
              <a:rPr lang="en-US" sz="2200" dirty="0" smtClean="0"/>
            </a:br>
            <a:r>
              <a:rPr lang="en-US" sz="2200" dirty="0" smtClean="0"/>
              <a:t>RCTs in swimmers and handball athletes have demonstrated that a shoulder injury prevention program using a combination of (rotator cuff strength, scapular stability, kinetic chain mobility) </a:t>
            </a:r>
            <a:br>
              <a:rPr lang="en-US" sz="2200" dirty="0" smtClean="0"/>
            </a:br>
            <a:r>
              <a:rPr lang="en-US" sz="2200" dirty="0" smtClean="0"/>
              <a:t>can be effective in reducing the incidence of shoulder pain.</a:t>
            </a:r>
            <a:br>
              <a:rPr lang="en-US" sz="2200" dirty="0" smtClean="0"/>
            </a:br>
            <a:br>
              <a:rPr lang="en-US" sz="2200" dirty="0" smtClean="0"/>
            </a:br>
            <a:br>
              <a:rPr lang="en-US" sz="2200" dirty="0" smtClean="0"/>
            </a:br>
            <a:r>
              <a:rPr lang="en-US" sz="2200" dirty="0" smtClean="0"/>
              <a:t>Long term effects show that scapular stability and rehab program positively influence performance levels and throwing speed </a:t>
            </a:r>
            <a:br>
              <a:rPr lang="en-US" sz="2200" dirty="0" smtClean="0"/>
            </a:br>
            <a:br>
              <a:rPr lang="en-US" sz="2200" dirty="0"/>
            </a:br>
            <a:r>
              <a:rPr lang="en-US" sz="2200" dirty="0"/>
              <a:t>Is Scapular Stabilization Exercise Effective for Managing Nonspecific Chronic Neck Pain?: A Systematic Review in 2020</a:t>
            </a:r>
            <a:br>
              <a:rPr lang="en-US" sz="2200" dirty="0"/>
            </a:br>
            <a:r>
              <a:rPr lang="en-US" sz="2200" dirty="0"/>
              <a:t>SSE improved pain and dysfunction in patients with nonspecific chronic NP</a:t>
            </a:r>
            <a:endParaRPr lang="en-US" sz="22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1"/>
          <a:srcRect l="23436" t="29328" r="26203" b="22553"/>
          <a:stretch>
            <a:fillRect/>
          </a:stretch>
        </p:blipFill>
        <p:spPr>
          <a:xfrm>
            <a:off x="983432" y="620688"/>
            <a:ext cx="10187468" cy="547260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680" y="620688"/>
            <a:ext cx="10058400" cy="1143000"/>
          </a:xfrm>
        </p:spPr>
        <p:txBody>
          <a:bodyPr/>
          <a:lstStyle/>
          <a:p>
            <a:r>
              <a:rPr lang="en-US" dirty="0" smtClean="0"/>
              <a:t>3 Phases of Stabilization Exercises:</a:t>
            </a:r>
            <a:endParaRPr lang="en-US" dirty="0"/>
          </a:p>
        </p:txBody>
      </p:sp>
      <p:sp>
        <p:nvSpPr>
          <p:cNvPr id="3" name="Rectangle 2"/>
          <p:cNvSpPr/>
          <p:nvPr/>
        </p:nvSpPr>
        <p:spPr>
          <a:xfrm>
            <a:off x="335360" y="2204864"/>
            <a:ext cx="11497945" cy="3784600"/>
          </a:xfrm>
          <a:prstGeom prst="rect">
            <a:avLst/>
          </a:prstGeom>
        </p:spPr>
        <p:txBody>
          <a:bodyPr wrap="none">
            <a:spAutoFit/>
          </a:bodyPr>
          <a:lstStyle/>
          <a:p>
            <a:r>
              <a:rPr lang="en-US" sz="2000" b="1" dirty="0">
                <a:highlight>
                  <a:srgbClr val="800080"/>
                </a:highlight>
              </a:rPr>
              <a:t>Phase 1: Conscious muscle control.</a:t>
            </a:r>
            <a:endParaRPr lang="en-US" sz="2000" b="1" dirty="0">
              <a:highlight>
                <a:srgbClr val="800080"/>
              </a:highlight>
            </a:endParaRPr>
          </a:p>
          <a:p>
            <a:r>
              <a:rPr lang="en-US" dirty="0"/>
              <a:t>In this phase the patient is learning to orientate their scapula</a:t>
            </a:r>
            <a:r>
              <a:rPr lang="en-US" dirty="0" smtClean="0"/>
              <a:t>.</a:t>
            </a:r>
            <a:endParaRPr lang="en-US" dirty="0" smtClean="0"/>
          </a:p>
          <a:p>
            <a:r>
              <a:rPr lang="en-US" dirty="0" smtClean="0"/>
              <a:t>The </a:t>
            </a:r>
            <a:r>
              <a:rPr lang="en-US" dirty="0"/>
              <a:t>clinician palpates the coracoid process and asks the patient to move their shoulder blade away from their </a:t>
            </a:r>
            <a:r>
              <a:rPr lang="en-US" dirty="0" smtClean="0"/>
              <a:t>finger</a:t>
            </a:r>
            <a:endParaRPr lang="en-US" dirty="0" smtClean="0"/>
          </a:p>
          <a:p>
            <a:r>
              <a:rPr lang="en-US" dirty="0" smtClean="0"/>
              <a:t>in </a:t>
            </a:r>
            <a:r>
              <a:rPr lang="en-US" dirty="0"/>
              <a:t>a backwards movement. This is combined with postural correction of the cervical and thoracic spine. </a:t>
            </a:r>
            <a:endParaRPr lang="en-US" b="1" dirty="0">
              <a:latin typeface="adobe-garamond-pro"/>
            </a:endParaRPr>
          </a:p>
          <a:p>
            <a:endParaRPr lang="en-US" b="1" dirty="0" smtClean="0">
              <a:latin typeface="adobe-garamond-pro"/>
            </a:endParaRPr>
          </a:p>
          <a:p>
            <a:endParaRPr lang="en-US" b="1" dirty="0">
              <a:latin typeface="adobe-garamond-pro"/>
            </a:endParaRPr>
          </a:p>
          <a:p>
            <a:r>
              <a:rPr lang="en-US" sz="2000" b="1" dirty="0">
                <a:highlight>
                  <a:srgbClr val="800080"/>
                </a:highlight>
              </a:rPr>
              <a:t>Phase 2: Muscle control &amp; strength necessary for daily activity</a:t>
            </a:r>
            <a:r>
              <a:rPr lang="en-US" sz="2000" b="1" dirty="0" smtClean="0">
                <a:highlight>
                  <a:srgbClr val="800080"/>
                </a:highlight>
              </a:rPr>
              <a:t>.</a:t>
            </a:r>
            <a:endParaRPr lang="en-US" sz="2000" b="1" dirty="0" smtClean="0">
              <a:highlight>
                <a:srgbClr val="800080"/>
              </a:highlight>
            </a:endParaRPr>
          </a:p>
          <a:p>
            <a:endParaRPr lang="en-US" b="1" dirty="0" smtClean="0"/>
          </a:p>
          <a:p>
            <a:endParaRPr lang="en-US" b="1" dirty="0"/>
          </a:p>
          <a:p>
            <a:endParaRPr lang="en-US" b="1" dirty="0"/>
          </a:p>
          <a:p>
            <a:endParaRPr lang="en-US" b="1" dirty="0" smtClean="0"/>
          </a:p>
          <a:p>
            <a:r>
              <a:rPr lang="en-US" sz="2000" b="1" dirty="0">
                <a:highlight>
                  <a:srgbClr val="800080"/>
                </a:highlight>
              </a:rPr>
              <a:t>Phase 3: Advanced control during sporting activities</a:t>
            </a:r>
            <a:r>
              <a:rPr lang="en-US" sz="2000" b="1" dirty="0" smtClean="0">
                <a:highlight>
                  <a:srgbClr val="800080"/>
                </a:highlight>
              </a:rPr>
              <a:t>.</a:t>
            </a:r>
            <a:endParaRPr lang="en-US" sz="2000" b="1" dirty="0">
              <a:highlight>
                <a:srgbClr val="800080"/>
              </a:highlight>
              <a:latin typeface="adobe-garamond-pro"/>
            </a:endParaRPr>
          </a:p>
          <a:p>
            <a:r>
              <a:rPr lang="en-US" b="1" dirty="0">
                <a:latin typeface="adobe-garamond-pro"/>
              </a:rPr>
              <a:t> </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1"/>
          <a:srcRect l="40591" t="20469" r="41699" b="18313"/>
          <a:stretch>
            <a:fillRect/>
          </a:stretch>
        </p:blipFill>
        <p:spPr>
          <a:xfrm>
            <a:off x="191344" y="1233861"/>
            <a:ext cx="2445401" cy="4752528"/>
          </a:xfrm>
          <a:prstGeom prst="rect">
            <a:avLst/>
          </a:prstGeom>
        </p:spPr>
      </p:pic>
      <p:pic>
        <p:nvPicPr>
          <p:cNvPr id="4" name="Picture 3"/>
          <p:cNvPicPr>
            <a:picLocks noChangeAspect="1"/>
          </p:cNvPicPr>
          <p:nvPr/>
        </p:nvPicPr>
        <p:blipFill rotWithShape="1">
          <a:blip r:embed="rId2"/>
          <a:srcRect l="40038" t="34250" r="41145" b="32281"/>
          <a:stretch>
            <a:fillRect/>
          </a:stretch>
        </p:blipFill>
        <p:spPr>
          <a:xfrm>
            <a:off x="2815185" y="1304382"/>
            <a:ext cx="4608513" cy="4608511"/>
          </a:xfrm>
          <a:prstGeom prst="rect">
            <a:avLst/>
          </a:prstGeom>
        </p:spPr>
      </p:pic>
      <p:pic>
        <p:nvPicPr>
          <p:cNvPr id="5" name="Picture 4"/>
          <p:cNvPicPr>
            <a:picLocks noChangeAspect="1"/>
          </p:cNvPicPr>
          <p:nvPr/>
        </p:nvPicPr>
        <p:blipFill rotWithShape="1">
          <a:blip r:embed="rId3"/>
          <a:srcRect l="29523" t="19485" r="30630" b="7673"/>
          <a:stretch>
            <a:fillRect/>
          </a:stretch>
        </p:blipFill>
        <p:spPr>
          <a:xfrm>
            <a:off x="7538143" y="1335513"/>
            <a:ext cx="4423379" cy="4546251"/>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62" y="759210"/>
            <a:ext cx="11896244" cy="5832648"/>
          </a:xfrm>
        </p:spPr>
        <p:txBody>
          <a:bodyPr>
            <a:noAutofit/>
          </a:bodyPr>
          <a:lstStyle/>
          <a:p>
            <a:r>
              <a:rPr lang="en-US" sz="2400" dirty="0" smtClean="0"/>
              <a:t>Prevention is better than </a:t>
            </a:r>
            <a:r>
              <a:rPr lang="en-US" sz="2400" dirty="0"/>
              <a:t>Care</a:t>
            </a:r>
            <a:br>
              <a:rPr lang="en-US" sz="2400" dirty="0"/>
            </a:br>
            <a:r>
              <a:rPr lang="en-US" sz="2400" dirty="0"/>
              <a:t>all athletes should receive injury prevention exercise programs, irrespective of whether or not they  have  a  history  of  shoulder  injury</a:t>
            </a:r>
            <a:r>
              <a:rPr lang="en-US" sz="2400" dirty="0" smtClean="0"/>
              <a:t>.</a:t>
            </a:r>
            <a:br>
              <a:rPr lang="en-US" sz="2400" dirty="0" smtClean="0"/>
            </a:br>
            <a:br>
              <a:rPr lang="en-US" sz="2400" dirty="0" smtClean="0"/>
            </a:br>
            <a:r>
              <a:rPr lang="en-US" sz="2400" dirty="0" smtClean="0"/>
              <a:t>Screening is not always accurate</a:t>
            </a:r>
            <a:br>
              <a:rPr lang="en-US" sz="2400" dirty="0" smtClean="0"/>
            </a:br>
            <a:r>
              <a:rPr lang="en-US" sz="2400" dirty="0"/>
              <a:t>There is an absence of evidence to support screening for predicting which athletes will suffer a shoulder </a:t>
            </a:r>
            <a:r>
              <a:rPr lang="en-US" sz="2400" dirty="0" smtClean="0"/>
              <a:t>injury. Screening </a:t>
            </a:r>
            <a:r>
              <a:rPr lang="en-US" sz="2400" dirty="0"/>
              <a:t>for scapular </a:t>
            </a:r>
            <a:r>
              <a:rPr lang="en-US" sz="2400" dirty="0" smtClean="0"/>
              <a:t>dyskinesia </a:t>
            </a:r>
            <a:r>
              <a:rPr lang="en-US" sz="2400" dirty="0"/>
              <a:t>in athletes without shoulder symptoms may provide little to no value. </a:t>
            </a:r>
            <a:r>
              <a:rPr lang="en-US" sz="2400" dirty="0" smtClean="0"/>
              <a:t>Dyskinesia </a:t>
            </a:r>
            <a:r>
              <a:rPr lang="en-US" sz="2400" dirty="0"/>
              <a:t>is present in 53% of healthy </a:t>
            </a:r>
            <a:r>
              <a:rPr lang="en-US" sz="2400" dirty="0" smtClean="0"/>
              <a:t>people</a:t>
            </a:r>
            <a:r>
              <a:rPr lang="en-US" sz="2400" b="1" baseline="30000" dirty="0"/>
              <a:t> </a:t>
            </a:r>
            <a:r>
              <a:rPr lang="en-US" sz="2400" dirty="0" smtClean="0"/>
              <a:t>and </a:t>
            </a:r>
            <a:r>
              <a:rPr lang="en-US" sz="2400" dirty="0"/>
              <a:t>61% of overhead athletes.</a:t>
            </a:r>
            <a:br>
              <a:rPr lang="en-US" sz="2400" dirty="0" smtClean="0"/>
            </a:br>
            <a:br>
              <a:rPr lang="en-US" sz="2400" dirty="0" smtClean="0"/>
            </a:br>
            <a:r>
              <a:rPr lang="en-US" sz="2400" dirty="0" smtClean="0"/>
              <a:t>be sport Specific in your training </a:t>
            </a:r>
            <a:r>
              <a:rPr lang="en-US" sz="2400" dirty="0"/>
              <a:t> </a:t>
            </a:r>
            <a:r>
              <a:rPr lang="en-US" sz="2400" dirty="0" smtClean="0"/>
              <a:t>and address the athletes demands </a:t>
            </a:r>
            <a:br>
              <a:rPr lang="en-US" sz="2400" dirty="0" smtClean="0"/>
            </a:br>
            <a:r>
              <a:rPr lang="en-US" sz="2400" dirty="0" smtClean="0"/>
              <a:t>(number </a:t>
            </a:r>
            <a:r>
              <a:rPr lang="en-US" sz="2400" dirty="0"/>
              <a:t>of throws, playing position, type of training, and intensity of </a:t>
            </a:r>
            <a:r>
              <a:rPr lang="en-US" sz="2400" dirty="0" smtClean="0"/>
              <a:t>training</a:t>
            </a:r>
            <a:r>
              <a:rPr lang="en-US" sz="2400" dirty="0"/>
              <a:t> </a:t>
            </a:r>
            <a:r>
              <a:rPr lang="en-US" sz="2400" dirty="0" smtClean="0"/>
              <a:t>all affects the shoulder</a:t>
            </a:r>
            <a:br>
              <a:rPr lang="en-US" sz="2400" dirty="0" smtClean="0"/>
            </a:br>
            <a:br>
              <a:rPr lang="en-US" sz="2400" dirty="0"/>
            </a:br>
            <a:r>
              <a:rPr lang="en-US" sz="2400" dirty="0"/>
              <a:t>It is normal to admin conflicting evidence in one </a:t>
            </a:r>
            <a:r>
              <a:rPr lang="en-US" sz="2400" dirty="0" smtClean="0"/>
              <a:t>topic</a:t>
            </a:r>
            <a:br>
              <a:rPr lang="en-US" sz="2400" dirty="0" smtClean="0"/>
            </a:br>
            <a:r>
              <a:rPr lang="en-US" sz="2400" dirty="0" smtClean="0"/>
              <a:t>Our Happy Shoulder is Different </a:t>
            </a:r>
            <a:br>
              <a:rPr lang="en-US" sz="2400" dirty="0"/>
            </a:br>
            <a:endParaRPr lang="en-US" sz="2400" dirty="0"/>
          </a:p>
        </p:txBody>
      </p:sp>
      <p:sp>
        <p:nvSpPr>
          <p:cNvPr id="3" name="Title 1"/>
          <p:cNvSpPr txBox="1"/>
          <p:nvPr/>
        </p:nvSpPr>
        <p:spPr>
          <a:xfrm>
            <a:off x="2283768" y="47514"/>
            <a:ext cx="7641232" cy="71169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dirty="0" smtClean="0">
                <a:solidFill>
                  <a:srgbClr val="FF0000"/>
                </a:solidFill>
              </a:rPr>
              <a:t>Take Home Message</a:t>
            </a:r>
            <a:endParaRPr lang="en-US"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11624" y="188640"/>
            <a:ext cx="6768752" cy="923330"/>
          </a:xfrm>
          <a:prstGeom prst="rect">
            <a:avLst/>
          </a:prstGeom>
          <a:noFill/>
        </p:spPr>
        <p:txBody>
          <a:bodyPr wrap="square" rtlCol="0" anchor="ctr">
            <a:spAutoFit/>
          </a:bodyPr>
          <a:lstStyle/>
          <a:p>
            <a:pPr algn="ctr"/>
            <a:r>
              <a:rPr lang="en-US" sz="5400" b="1" dirty="0" smtClean="0"/>
              <a:t>Any Questions?</a:t>
            </a:r>
            <a:endParaRPr lang="en-US" sz="5400" b="1" dirty="0"/>
          </a:p>
        </p:txBody>
      </p:sp>
      <p:pic>
        <p:nvPicPr>
          <p:cNvPr id="4" name="Picture 3"/>
          <p:cNvPicPr>
            <a:picLocks noChangeAspect="1"/>
          </p:cNvPicPr>
          <p:nvPr/>
        </p:nvPicPr>
        <p:blipFill rotWithShape="1">
          <a:blip r:embed="rId1">
            <a:extLst>
              <a:ext uri="{28A0092B-C50C-407E-A947-70E740481C1C}">
                <a14:useLocalDpi xmlns:a14="http://schemas.microsoft.com/office/drawing/2010/main" val="0"/>
              </a:ext>
            </a:extLst>
          </a:blip>
          <a:srcRect l="31815" t="32150" r="31815" b="52100"/>
          <a:stretch>
            <a:fillRect/>
          </a:stretch>
        </p:blipFill>
        <p:spPr>
          <a:xfrm>
            <a:off x="3647504" y="1052341"/>
            <a:ext cx="5055742" cy="4739754"/>
          </a:xfrm>
          <a:prstGeom prst="rect">
            <a:avLst/>
          </a:prstGeom>
        </p:spPr>
      </p:pic>
      <p:sp>
        <p:nvSpPr>
          <p:cNvPr id="6" name="TextBox 5"/>
          <p:cNvSpPr txBox="1"/>
          <p:nvPr/>
        </p:nvSpPr>
        <p:spPr>
          <a:xfrm rot="16200000">
            <a:off x="916020" y="3266584"/>
            <a:ext cx="4680520" cy="369332"/>
          </a:xfrm>
          <a:prstGeom prst="rect">
            <a:avLst/>
          </a:prstGeom>
          <a:solidFill>
            <a:schemeClr val="accent2"/>
          </a:solidFill>
        </p:spPr>
        <p:txBody>
          <a:bodyPr wrap="square" rtlCol="0">
            <a:spAutoFit/>
          </a:bodyPr>
          <a:lstStyle/>
          <a:p>
            <a:pPr algn="ctr"/>
            <a:r>
              <a:rPr lang="en-US" dirty="0" smtClean="0"/>
              <a:t>Scan ME</a:t>
            </a:r>
            <a:endParaRPr lang="en-US" dirty="0"/>
          </a:p>
        </p:txBody>
      </p:sp>
      <p:sp>
        <p:nvSpPr>
          <p:cNvPr id="3" name="Text Box 2"/>
          <p:cNvSpPr txBox="1"/>
          <p:nvPr/>
        </p:nvSpPr>
        <p:spPr>
          <a:xfrm>
            <a:off x="3215640" y="5791835"/>
            <a:ext cx="6096000" cy="922020"/>
          </a:xfrm>
          <a:prstGeom prst="rect">
            <a:avLst/>
          </a:prstGeom>
          <a:noFill/>
        </p:spPr>
        <p:txBody>
          <a:bodyPr wrap="square" rtlCol="0" anchor="t">
            <a:spAutoFit/>
          </a:bodyPr>
          <a:p>
            <a:pPr algn="ctr"/>
            <a:r>
              <a:rPr lang="en-US"/>
              <a:t>2022 Bern Consensus Statement on Shoulder Injury Prevention, Rehabilitation, and Return to Sport for Athletes at All Participation Levels</a:t>
            </a:r>
            <a:endParaRPr lang="en-US"/>
          </a:p>
        </p:txBody>
      </p:sp>
      <p:sp>
        <p:nvSpPr>
          <p:cNvPr id="5" name="TextBox 5"/>
          <p:cNvSpPr txBox="1"/>
          <p:nvPr/>
        </p:nvSpPr>
        <p:spPr>
          <a:xfrm rot="16200000">
            <a:off x="6748495" y="3265949"/>
            <a:ext cx="4680520" cy="369332"/>
          </a:xfrm>
          <a:prstGeom prst="rect">
            <a:avLst/>
          </a:prstGeom>
          <a:solidFill>
            <a:schemeClr val="accent2"/>
          </a:solidFill>
        </p:spPr>
        <p:txBody>
          <a:bodyPr wrap="square" rtlCol="0">
            <a:spAutoFit/>
          </a:bodyPr>
          <a:p>
            <a:pPr algn="ctr"/>
            <a:r>
              <a:rPr lang="en-US" dirty="0" smtClean="0"/>
              <a:t>Scan ME</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Picture 1"/>
          <p:cNvPicPr>
            <a:picLocks noChangeAspect="1"/>
          </p:cNvPicPr>
          <p:nvPr/>
        </p:nvPicPr>
        <p:blipFill>
          <a:blip r:embed="rId1"/>
          <a:stretch>
            <a:fillRect/>
          </a:stretch>
        </p:blipFill>
        <p:spPr>
          <a:xfrm>
            <a:off x="2423160" y="43815"/>
            <a:ext cx="6969760" cy="66217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48680"/>
            <a:ext cx="10058400" cy="1143000"/>
          </a:xfrm>
        </p:spPr>
        <p:txBody>
          <a:bodyPr anchor="ctr"/>
          <a:lstStyle/>
          <a:p>
            <a:r>
              <a:rPr lang="en-US" dirty="0" smtClean="0"/>
              <a:t>Why Scapular Stabilizers are Important?</a:t>
            </a:r>
            <a:endParaRPr lang="en-US" dirty="0"/>
          </a:p>
        </p:txBody>
      </p:sp>
      <p:sp>
        <p:nvSpPr>
          <p:cNvPr id="3" name="Content Placeholder 2"/>
          <p:cNvSpPr>
            <a:spLocks noGrp="1"/>
          </p:cNvSpPr>
          <p:nvPr>
            <p:ph idx="1"/>
          </p:nvPr>
        </p:nvSpPr>
        <p:spPr>
          <a:xfrm>
            <a:off x="1066800" y="1916832"/>
            <a:ext cx="9577064" cy="4464496"/>
          </a:xfrm>
        </p:spPr>
        <p:txBody>
          <a:bodyPr>
            <a:normAutofit lnSpcReduction="10000"/>
          </a:bodyPr>
          <a:lstStyle/>
          <a:p>
            <a:pPr marL="0" indent="0">
              <a:buNone/>
            </a:pPr>
            <a:r>
              <a:rPr lang="en-US" sz="2800" dirty="0"/>
              <a:t>Poor scapula </a:t>
            </a:r>
            <a:r>
              <a:rPr lang="en-US" sz="2800" dirty="0" smtClean="0"/>
              <a:t>stabilizer </a:t>
            </a:r>
            <a:r>
              <a:rPr lang="en-US" sz="2800" dirty="0"/>
              <a:t>strength has been linked to </a:t>
            </a:r>
            <a:endParaRPr lang="en-US" sz="2800" dirty="0" smtClean="0"/>
          </a:p>
          <a:p>
            <a:r>
              <a:rPr lang="en-US" sz="2800" dirty="0" smtClean="0"/>
              <a:t>increased </a:t>
            </a:r>
            <a:r>
              <a:rPr lang="en-US" sz="2800" dirty="0"/>
              <a:t>risk of rotator cuff </a:t>
            </a:r>
            <a:r>
              <a:rPr lang="en-US" sz="2800" dirty="0" smtClean="0"/>
              <a:t>compression</a:t>
            </a:r>
            <a:endParaRPr lang="en-US" sz="2800" dirty="0" smtClean="0"/>
          </a:p>
          <a:p>
            <a:r>
              <a:rPr lang="en-US" sz="2800" dirty="0" smtClean="0"/>
              <a:t>decreased </a:t>
            </a:r>
            <a:r>
              <a:rPr lang="en-US" sz="2800" dirty="0"/>
              <a:t>neuromuscular performance of the </a:t>
            </a:r>
            <a:r>
              <a:rPr lang="en-US" sz="2800" dirty="0" smtClean="0"/>
              <a:t>shoulder</a:t>
            </a:r>
            <a:endParaRPr lang="en-US" sz="2800" dirty="0"/>
          </a:p>
          <a:p>
            <a:r>
              <a:rPr lang="en-US" sz="2800" dirty="0" smtClean="0"/>
              <a:t>increased </a:t>
            </a:r>
            <a:r>
              <a:rPr lang="en-US" sz="2800" dirty="0"/>
              <a:t>stress to the anterior shoulder </a:t>
            </a:r>
            <a:r>
              <a:rPr lang="en-US" sz="2800" dirty="0" smtClean="0"/>
              <a:t>capsule </a:t>
            </a:r>
            <a:endParaRPr lang="en-US" sz="2800" dirty="0" smtClean="0"/>
          </a:p>
          <a:p>
            <a:r>
              <a:rPr lang="en-US" sz="2800" dirty="0" smtClean="0"/>
              <a:t>We need a strong and stable Scapula for:</a:t>
            </a:r>
            <a:endParaRPr lang="en-US" sz="2800" dirty="0" smtClean="0"/>
          </a:p>
          <a:p>
            <a:r>
              <a:rPr lang="en-US" sz="2800" dirty="0" smtClean="0"/>
              <a:t>To Maintain the dynamic </a:t>
            </a:r>
            <a:r>
              <a:rPr lang="en-US" sz="2800" dirty="0"/>
              <a:t>stability with controlled mobility at the </a:t>
            </a:r>
            <a:r>
              <a:rPr lang="en-US" sz="2800" dirty="0" err="1"/>
              <a:t>glenohumeral</a:t>
            </a:r>
            <a:r>
              <a:rPr lang="en-US" sz="2800" dirty="0"/>
              <a:t> </a:t>
            </a:r>
            <a:r>
              <a:rPr lang="en-US" sz="2800" dirty="0" smtClean="0"/>
              <a:t>joint</a:t>
            </a:r>
            <a:endParaRPr lang="en-US" sz="2800" dirty="0" smtClean="0"/>
          </a:p>
          <a:p>
            <a:r>
              <a:rPr lang="en-US" sz="2800" dirty="0" smtClean="0"/>
              <a:t>Overhead </a:t>
            </a:r>
            <a:r>
              <a:rPr lang="en-US" sz="2800" dirty="0"/>
              <a:t>throwing motions</a:t>
            </a:r>
            <a:endParaRPr lang="en-US" sz="2800" dirty="0"/>
          </a:p>
          <a:p>
            <a:endParaRPr lang="en-US" sz="2800" dirty="0" smtClean="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Basketball 16x9">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Basketball presentation (widescreen)</Template>
  <TotalTime>0</TotalTime>
  <Words>3092</Words>
  <Application>WPS Presentation</Application>
  <PresentationFormat>Widescreen</PresentationFormat>
  <Paragraphs>73</Paragraphs>
  <Slides>13</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13</vt:i4>
      </vt:variant>
    </vt:vector>
  </HeadingPairs>
  <TitlesOfParts>
    <vt:vector size="23" baseType="lpstr">
      <vt:lpstr>Arial</vt:lpstr>
      <vt:lpstr>SimSun</vt:lpstr>
      <vt:lpstr>Wingdings</vt:lpstr>
      <vt:lpstr>adobe-garamond-pro</vt:lpstr>
      <vt:lpstr>Segoe Print</vt:lpstr>
      <vt:lpstr>Impact</vt:lpstr>
      <vt:lpstr>Franklin Gothic Medium</vt:lpstr>
      <vt:lpstr>Microsoft YaHei</vt:lpstr>
      <vt:lpstr>Arial Unicode MS</vt:lpstr>
      <vt:lpstr>Basketball 16x9</vt:lpstr>
      <vt:lpstr>Importance of Scapular stabilizers for a happy shoulder </vt:lpstr>
      <vt:lpstr>What Is A HAPPY SHOULDER?</vt:lpstr>
      <vt:lpstr>Scapular Stabilizers </vt:lpstr>
      <vt:lpstr>Supporting Evidence in Athletes and Non-Athletic individuals </vt:lpstr>
      <vt:lpstr>Scapular muscle weakness or imbalance in overhead athletes has been shown to negatively affect the muscle's performance as well as neuromuscular control.   RCTs in swimmers and handball athletes have demonstrated that a shoulder injury prevention program using a combination of (rotator cuff strength, scapular stability, kinetic chain mobility)  can be effective in reducing the incidence of shoulder pain.   Long term effects show that scapular stability and rehab program positively influence performance levels and throwing speed   Is Scapular Stabilization Exercise Effective for Managing Nonspecific Chronic Neck Pain?: A Systematic Review SSE improved pain and dysfunction in patients with nonspecific chronic NP</vt:lpstr>
      <vt:lpstr>PowerPoint 演示文稿</vt:lpstr>
      <vt:lpstr>3 Phases of Stabilization Exercises:</vt:lpstr>
      <vt:lpstr>PowerPoint 演示文稿</vt:lpstr>
      <vt:lpstr>Prevention is better than Care all athletes should receive injury prevention exercise programs, irrespective of whether or not they  have  a  history  of  shoulder  injury.  Screening is not always accurate There is an absence of evidence to support screening for predicting which athletes will suffer a shoulder injury. Screening for scapular dyskinesia in athletes without shoulder symptoms may provide little to no value. Dyskinesia is present in 53% of healthy people and 61% of overhead athletes.  be sport Specific in your training  and address the athletes demands  (number of throws, playing position, type of training, and intensity of training all affects the shoulder  It is normal to admin conflicting evidence in one topic Our Happy Shoulder is Different  </vt:lpstr>
      <vt:lpstr>PowerPoint 演示文稿</vt:lpstr>
      <vt:lpstr>PowerPoint 演示文稿</vt:lpstr>
      <vt:lpstr>PowerPoint 演示文稿</vt:lpstr>
      <vt:lpstr>Why Scapular Stabilizers are Important?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Scapular stabilizers for a happy shoulder</dc:title>
  <dc:creator>KHOLOUD</dc:creator>
  <cp:lastModifiedBy>L E G I O N</cp:lastModifiedBy>
  <cp:revision>81</cp:revision>
  <dcterms:created xsi:type="dcterms:W3CDTF">2023-12-26T19:24:00Z</dcterms:created>
  <dcterms:modified xsi:type="dcterms:W3CDTF">2023-12-28T14:16:42Z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ICV">
    <vt:lpwstr>024FB78CC9AB4ADA98DE6514E1C24C1B_12</vt:lpwstr>
  </property>
  <property fmtid="{D5CDD505-2E9C-101B-9397-08002B2CF9AE}" pid="9" name="KSOProductBuildVer">
    <vt:lpwstr>1033-12.2.0.13359</vt:lpwstr>
  </property>
</Properties>
</file>