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145705356" r:id="rId2"/>
    <p:sldId id="2145705354" r:id="rId3"/>
    <p:sldId id="464" r:id="rId4"/>
    <p:sldId id="267" r:id="rId5"/>
    <p:sldId id="2145705335" r:id="rId6"/>
    <p:sldId id="260" r:id="rId7"/>
    <p:sldId id="2145705334" r:id="rId8"/>
    <p:sldId id="2145705332" r:id="rId9"/>
    <p:sldId id="2145705333" r:id="rId10"/>
    <p:sldId id="2145705330" r:id="rId11"/>
    <p:sldId id="2145705331" r:id="rId12"/>
    <p:sldId id="1837" r:id="rId13"/>
    <p:sldId id="2145705310" r:id="rId14"/>
    <p:sldId id="1847" r:id="rId15"/>
    <p:sldId id="2145705309" r:id="rId16"/>
    <p:sldId id="1854" r:id="rId17"/>
    <p:sldId id="2145705311" r:id="rId18"/>
    <p:sldId id="2145705325" r:id="rId19"/>
    <p:sldId id="2145705326" r:id="rId20"/>
    <p:sldId id="1839" r:id="rId21"/>
    <p:sldId id="258" r:id="rId22"/>
    <p:sldId id="2145705343" r:id="rId23"/>
    <p:sldId id="2145705344" r:id="rId24"/>
    <p:sldId id="2145705329" r:id="rId25"/>
    <p:sldId id="2145705338" r:id="rId26"/>
    <p:sldId id="2145705345" r:id="rId27"/>
    <p:sldId id="2145705323" r:id="rId28"/>
    <p:sldId id="2145705346" r:id="rId29"/>
    <p:sldId id="2145705347" r:id="rId30"/>
    <p:sldId id="2145705349" r:id="rId31"/>
    <p:sldId id="2145705348" r:id="rId32"/>
    <p:sldId id="363" r:id="rId33"/>
    <p:sldId id="364" r:id="rId34"/>
    <p:sldId id="380" r:id="rId35"/>
    <p:sldId id="381" r:id="rId36"/>
    <p:sldId id="382" r:id="rId37"/>
    <p:sldId id="383" r:id="rId38"/>
    <p:sldId id="384" r:id="rId39"/>
    <p:sldId id="385" r:id="rId40"/>
    <p:sldId id="386" r:id="rId41"/>
    <p:sldId id="387" r:id="rId42"/>
    <p:sldId id="388" r:id="rId43"/>
    <p:sldId id="259" r:id="rId44"/>
    <p:sldId id="2145705340" r:id="rId45"/>
    <p:sldId id="2145705336" r:id="rId46"/>
    <p:sldId id="2145705341" r:id="rId47"/>
    <p:sldId id="391" r:id="rId48"/>
  </p:sldIdLst>
  <p:sldSz cx="12192000" cy="6858000"/>
  <p:notesSz cx="6858000" cy="9144000"/>
  <p:defaultText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59"/>
    <p:restoredTop sz="94818"/>
  </p:normalViewPr>
  <p:slideViewPr>
    <p:cSldViewPr snapToGrid="0">
      <p:cViewPr varScale="1">
        <p:scale>
          <a:sx n="88" d="100"/>
          <a:sy n="88" d="100"/>
        </p:scale>
        <p:origin x="9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E2708-4B40-FD47-AE80-137C0432BB43}" type="datetimeFigureOut">
              <a:rPr lang="en-EG" smtClean="0"/>
              <a:t>28/12/2023</a:t>
            </a:fld>
            <a:endParaRPr lang="en-E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85036-8D47-B740-B8D8-1B27BC356179}" type="slidenum">
              <a:rPr lang="en-EG" smtClean="0"/>
              <a:t>‹#›</a:t>
            </a:fld>
            <a:endParaRPr lang="en-EG"/>
          </a:p>
        </p:txBody>
      </p:sp>
    </p:spTree>
    <p:extLst>
      <p:ext uri="{BB962C8B-B14F-4D97-AF65-F5344CB8AC3E}">
        <p14:creationId xmlns:p14="http://schemas.microsoft.com/office/powerpoint/2010/main" val="254824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A75CE3E3-342E-4918-83FB-0C98534E2AAF}" type="slidenum">
              <a:rPr lang="en-US" smtClean="0"/>
              <a:t>27</a:t>
            </a:fld>
            <a:endParaRPr lang="en-US"/>
          </a:p>
        </p:txBody>
      </p:sp>
    </p:spTree>
    <p:extLst>
      <p:ext uri="{BB962C8B-B14F-4D97-AF65-F5344CB8AC3E}">
        <p14:creationId xmlns:p14="http://schemas.microsoft.com/office/powerpoint/2010/main" val="165338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70509-7E74-7F5B-F45B-26A5F306FB20}"/>
              </a:ext>
            </a:extLst>
          </p:cNvPr>
          <p:cNvSpPr>
            <a:spLocks noGrp="1"/>
          </p:cNvSpPr>
          <p:nvPr>
            <p:ph type="title"/>
          </p:nvPr>
        </p:nvSpPr>
        <p:spPr/>
        <p:txBody>
          <a:bodyPr/>
          <a:lstStyle/>
          <a:p>
            <a:r>
              <a:rPr lang="en-US"/>
              <a:t>Click to edit Master title style</a:t>
            </a:r>
            <a:endParaRPr lang="en-EG"/>
          </a:p>
        </p:txBody>
      </p:sp>
      <p:sp>
        <p:nvSpPr>
          <p:cNvPr id="3" name="Content Placeholder 2">
            <a:extLst>
              <a:ext uri="{FF2B5EF4-FFF2-40B4-BE49-F238E27FC236}">
                <a16:creationId xmlns:a16="http://schemas.microsoft.com/office/drawing/2014/main" id="{B5DA154F-4D31-6E5D-AEBF-3E957279E2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089436F1-615B-FEB9-6364-D3695968DBC5}"/>
              </a:ext>
            </a:extLst>
          </p:cNvPr>
          <p:cNvSpPr>
            <a:spLocks noGrp="1"/>
          </p:cNvSpPr>
          <p:nvPr>
            <p:ph type="dt" sz="half" idx="10"/>
          </p:nvPr>
        </p:nvSpPr>
        <p:spPr/>
        <p:txBody>
          <a:bodyPr/>
          <a:lstStyle/>
          <a:p>
            <a:fld id="{9F89E2A9-A207-E54A-BA17-2280DE43EC78}" type="datetimeFigureOut">
              <a:rPr lang="en-EG" smtClean="0"/>
              <a:t>28/12/2023</a:t>
            </a:fld>
            <a:endParaRPr lang="en-EG"/>
          </a:p>
        </p:txBody>
      </p:sp>
      <p:sp>
        <p:nvSpPr>
          <p:cNvPr id="5" name="Footer Placeholder 4">
            <a:extLst>
              <a:ext uri="{FF2B5EF4-FFF2-40B4-BE49-F238E27FC236}">
                <a16:creationId xmlns:a16="http://schemas.microsoft.com/office/drawing/2014/main" id="{A52BF693-9A92-BAA5-9007-EAF6801E7EAA}"/>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EA8FF9F8-1525-0283-F880-B8FDEE36AECB}"/>
              </a:ext>
            </a:extLst>
          </p:cNvPr>
          <p:cNvSpPr>
            <a:spLocks noGrp="1"/>
          </p:cNvSpPr>
          <p:nvPr>
            <p:ph type="sldNum" sz="quarter" idx="12"/>
          </p:nvPr>
        </p:nvSpPr>
        <p:spPr/>
        <p:txBody>
          <a:bodyPr/>
          <a:lstStyle/>
          <a:p>
            <a:fld id="{1015D2AA-51A0-F04B-9F66-99B62E023876}" type="slidenum">
              <a:rPr lang="en-EG" smtClean="0"/>
              <a:t>‹#›</a:t>
            </a:fld>
            <a:endParaRPr lang="en-EG"/>
          </a:p>
        </p:txBody>
      </p:sp>
    </p:spTree>
    <p:extLst>
      <p:ext uri="{BB962C8B-B14F-4D97-AF65-F5344CB8AC3E}">
        <p14:creationId xmlns:p14="http://schemas.microsoft.com/office/powerpoint/2010/main" val="2047429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50959-BCE7-4D1A-CD35-61FDFA21F7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G"/>
          </a:p>
        </p:txBody>
      </p:sp>
      <p:sp>
        <p:nvSpPr>
          <p:cNvPr id="3" name="Subtitle 2">
            <a:extLst>
              <a:ext uri="{FF2B5EF4-FFF2-40B4-BE49-F238E27FC236}">
                <a16:creationId xmlns:a16="http://schemas.microsoft.com/office/drawing/2014/main" id="{4A29925B-4420-03ED-4F8D-9CBC272CF3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G"/>
          </a:p>
        </p:txBody>
      </p:sp>
      <p:sp>
        <p:nvSpPr>
          <p:cNvPr id="4" name="Date Placeholder 3">
            <a:extLst>
              <a:ext uri="{FF2B5EF4-FFF2-40B4-BE49-F238E27FC236}">
                <a16:creationId xmlns:a16="http://schemas.microsoft.com/office/drawing/2014/main" id="{A4757014-917A-266A-9E16-4B5DA57044CD}"/>
              </a:ext>
            </a:extLst>
          </p:cNvPr>
          <p:cNvSpPr>
            <a:spLocks noGrp="1"/>
          </p:cNvSpPr>
          <p:nvPr>
            <p:ph type="dt" sz="half" idx="10"/>
          </p:nvPr>
        </p:nvSpPr>
        <p:spPr/>
        <p:txBody>
          <a:bodyPr/>
          <a:lstStyle/>
          <a:p>
            <a:fld id="{9F89E2A9-A207-E54A-BA17-2280DE43EC78}" type="datetimeFigureOut">
              <a:rPr lang="en-EG" smtClean="0"/>
              <a:t>28/12/2023</a:t>
            </a:fld>
            <a:endParaRPr lang="en-EG"/>
          </a:p>
        </p:txBody>
      </p:sp>
      <p:sp>
        <p:nvSpPr>
          <p:cNvPr id="5" name="Footer Placeholder 4">
            <a:extLst>
              <a:ext uri="{FF2B5EF4-FFF2-40B4-BE49-F238E27FC236}">
                <a16:creationId xmlns:a16="http://schemas.microsoft.com/office/drawing/2014/main" id="{C268F29E-4A06-3F6F-A79A-BD994B5157D7}"/>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FB73E157-E0C5-8030-D86A-9F89660EDE0E}"/>
              </a:ext>
            </a:extLst>
          </p:cNvPr>
          <p:cNvSpPr>
            <a:spLocks noGrp="1"/>
          </p:cNvSpPr>
          <p:nvPr>
            <p:ph type="sldNum" sz="quarter" idx="12"/>
          </p:nvPr>
        </p:nvSpPr>
        <p:spPr/>
        <p:txBody>
          <a:bodyPr/>
          <a:lstStyle/>
          <a:p>
            <a:fld id="{1015D2AA-51A0-F04B-9F66-99B62E023876}" type="slidenum">
              <a:rPr lang="en-EG" smtClean="0"/>
              <a:t>‹#›</a:t>
            </a:fld>
            <a:endParaRPr lang="en-EG"/>
          </a:p>
        </p:txBody>
      </p:sp>
      <p:pic>
        <p:nvPicPr>
          <p:cNvPr id="8" name="Picture 7">
            <a:extLst>
              <a:ext uri="{FF2B5EF4-FFF2-40B4-BE49-F238E27FC236}">
                <a16:creationId xmlns:a16="http://schemas.microsoft.com/office/drawing/2014/main" id="{2453EEBD-B93F-9C7D-7A1F-FE3FDE228F05}"/>
              </a:ext>
            </a:extLst>
          </p:cNvPr>
          <p:cNvPicPr>
            <a:picLocks noChangeAspect="1"/>
          </p:cNvPicPr>
          <p:nvPr userDrawn="1"/>
        </p:nvPicPr>
        <p:blipFill>
          <a:blip r:embed="rId2"/>
          <a:stretch>
            <a:fillRect/>
          </a:stretch>
        </p:blipFill>
        <p:spPr>
          <a:xfrm>
            <a:off x="11314452" y="0"/>
            <a:ext cx="877548" cy="1304925"/>
          </a:xfrm>
          <a:prstGeom prst="rect">
            <a:avLst/>
          </a:prstGeom>
        </p:spPr>
      </p:pic>
      <p:pic>
        <p:nvPicPr>
          <p:cNvPr id="9" name="Picture 4" descr="Egyptian Shoulder Surgery Association (@egssa2020) / X">
            <a:extLst>
              <a:ext uri="{FF2B5EF4-FFF2-40B4-BE49-F238E27FC236}">
                <a16:creationId xmlns:a16="http://schemas.microsoft.com/office/drawing/2014/main" id="{496C7FC2-F1BE-B57D-359A-CC5A9799134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3049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hön Klinikum">
            <a:extLst>
              <a:ext uri="{FF2B5EF4-FFF2-40B4-BE49-F238E27FC236}">
                <a16:creationId xmlns:a16="http://schemas.microsoft.com/office/drawing/2014/main" id="{4DB13074-2F67-759D-7C16-B5043B735368}"/>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b="46015"/>
          <a:stretch/>
        </p:blipFill>
        <p:spPr bwMode="auto">
          <a:xfrm>
            <a:off x="10226350" y="6365837"/>
            <a:ext cx="1965649" cy="538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363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8236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tif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3966A3-3350-B032-0756-A88A3F8CD6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EG"/>
          </a:p>
        </p:txBody>
      </p:sp>
      <p:sp>
        <p:nvSpPr>
          <p:cNvPr id="3" name="Text Placeholder 2">
            <a:extLst>
              <a:ext uri="{FF2B5EF4-FFF2-40B4-BE49-F238E27FC236}">
                <a16:creationId xmlns:a16="http://schemas.microsoft.com/office/drawing/2014/main" id="{59F56910-96D9-BA8B-FD9D-355B6BADB0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A1E8C834-9681-89C2-2B74-A04343074D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9E2A9-A207-E54A-BA17-2280DE43EC78}" type="datetimeFigureOut">
              <a:rPr lang="en-EG" smtClean="0"/>
              <a:t>28/12/2023</a:t>
            </a:fld>
            <a:endParaRPr lang="en-EG"/>
          </a:p>
        </p:txBody>
      </p:sp>
      <p:sp>
        <p:nvSpPr>
          <p:cNvPr id="5" name="Footer Placeholder 4">
            <a:extLst>
              <a:ext uri="{FF2B5EF4-FFF2-40B4-BE49-F238E27FC236}">
                <a16:creationId xmlns:a16="http://schemas.microsoft.com/office/drawing/2014/main" id="{4D314C36-74B1-491E-F4E3-07D67A8ADF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G"/>
          </a:p>
        </p:txBody>
      </p:sp>
      <p:sp>
        <p:nvSpPr>
          <p:cNvPr id="6" name="Slide Number Placeholder 5">
            <a:extLst>
              <a:ext uri="{FF2B5EF4-FFF2-40B4-BE49-F238E27FC236}">
                <a16:creationId xmlns:a16="http://schemas.microsoft.com/office/drawing/2014/main" id="{9F68BEC4-BECD-6FEB-44E0-54E6BC6250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15D2AA-51A0-F04B-9F66-99B62E023876}" type="slidenum">
              <a:rPr lang="en-EG" smtClean="0"/>
              <a:t>‹#›</a:t>
            </a:fld>
            <a:endParaRPr lang="en-EG"/>
          </a:p>
        </p:txBody>
      </p:sp>
      <p:pic>
        <p:nvPicPr>
          <p:cNvPr id="7" name="Picture 6">
            <a:extLst>
              <a:ext uri="{FF2B5EF4-FFF2-40B4-BE49-F238E27FC236}">
                <a16:creationId xmlns:a16="http://schemas.microsoft.com/office/drawing/2014/main" id="{85D1C175-29B4-7EA3-F693-B5306A717184}"/>
              </a:ext>
            </a:extLst>
          </p:cNvPr>
          <p:cNvPicPr>
            <a:picLocks noChangeAspect="1"/>
          </p:cNvPicPr>
          <p:nvPr userDrawn="1"/>
        </p:nvPicPr>
        <p:blipFill>
          <a:blip r:embed="rId5"/>
          <a:stretch>
            <a:fillRect/>
          </a:stretch>
        </p:blipFill>
        <p:spPr>
          <a:xfrm>
            <a:off x="11314452" y="0"/>
            <a:ext cx="877548" cy="1304925"/>
          </a:xfrm>
          <a:prstGeom prst="rect">
            <a:avLst/>
          </a:prstGeom>
        </p:spPr>
      </p:pic>
      <p:pic>
        <p:nvPicPr>
          <p:cNvPr id="8" name="Picture 4" descr="Egyptian Shoulder Surgery Association (@egssa2020) / X">
            <a:extLst>
              <a:ext uri="{FF2B5EF4-FFF2-40B4-BE49-F238E27FC236}">
                <a16:creationId xmlns:a16="http://schemas.microsoft.com/office/drawing/2014/main" id="{282F1144-AE26-8825-C3B5-7F46CFA872A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1304925" cy="130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73718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ciencedirect.com/topics/medicine-and-dentistry/shoulder-joint" TargetMode="External"/><Relationship Id="rId2" Type="http://schemas.openxmlformats.org/officeDocument/2006/relationships/hyperlink" Target="https://www.sciencedirect.com/topics/medicine-and-dentistry/peripheral-nerve-injury"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sciencedirect.com/topics/medicine-and-dentistry/deltoid-muscle" TargetMode="External"/><Relationship Id="rId4" Type="http://schemas.openxmlformats.org/officeDocument/2006/relationships/hyperlink" Target="https://www.sciencedirect.com/topics/medicine-and-dentistry/humerus-fractur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ncbi.nlm.nih.gov/pmc/articles/PMC8419797/#bibr28-2058-5241.6.200123" TargetMode="External"/><Relationship Id="rId13" Type="http://schemas.openxmlformats.org/officeDocument/2006/relationships/hyperlink" Target="https://www.ncbi.nlm.nih.gov/pmc/articles/PMC8419797/#bibr33-2058-5241.6.200123" TargetMode="External"/><Relationship Id="rId18" Type="http://schemas.openxmlformats.org/officeDocument/2006/relationships/hyperlink" Target="https://www.ncbi.nlm.nih.gov/pmc/articles/PMC8419797/#bibr37-2058-5241.6.200123" TargetMode="External"/><Relationship Id="rId3" Type="http://schemas.openxmlformats.org/officeDocument/2006/relationships/hyperlink" Target="https://www.ncbi.nlm.nih.gov/pmc/articles/PMC8419797/#bibr2-2058-5241.6.200123" TargetMode="External"/><Relationship Id="rId7" Type="http://schemas.openxmlformats.org/officeDocument/2006/relationships/hyperlink" Target="https://www.ncbi.nlm.nih.gov/pmc/articles/PMC8419797/#bibr11-2058-5241.6.200123" TargetMode="External"/><Relationship Id="rId12" Type="http://schemas.openxmlformats.org/officeDocument/2006/relationships/hyperlink" Target="https://www.ncbi.nlm.nih.gov/pmc/articles/PMC8419797/#bibr32-2058-5241.6.200123" TargetMode="External"/><Relationship Id="rId17" Type="http://schemas.openxmlformats.org/officeDocument/2006/relationships/hyperlink" Target="https://www.ncbi.nlm.nih.gov/pmc/articles/PMC8419797/#bibr36-2058-5241.6.200123" TargetMode="External"/><Relationship Id="rId2" Type="http://schemas.openxmlformats.org/officeDocument/2006/relationships/hyperlink" Target="https://www.ncbi.nlm.nih.gov/pmc/articles/PMC8419797/#bibr24-2058-5241.6.200123" TargetMode="External"/><Relationship Id="rId16" Type="http://schemas.openxmlformats.org/officeDocument/2006/relationships/hyperlink" Target="https://www.ncbi.nlm.nih.gov/pmc/articles/PMC8419797/#bibr35-2058-5241.6.200123" TargetMode="External"/><Relationship Id="rId20" Type="http://schemas.openxmlformats.org/officeDocument/2006/relationships/hyperlink" Target="https://www.ncbi.nlm.nih.gov/pmc/articles/PMC8419797/#bibr39-2058-5241.6.200123"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8419797/#bibr27-2058-5241.6.200123" TargetMode="External"/><Relationship Id="rId11" Type="http://schemas.openxmlformats.org/officeDocument/2006/relationships/hyperlink" Target="https://www.ncbi.nlm.nih.gov/pmc/articles/PMC8419797/#bibr31-2058-5241.6.200123" TargetMode="External"/><Relationship Id="rId5" Type="http://schemas.openxmlformats.org/officeDocument/2006/relationships/hyperlink" Target="https://www.ncbi.nlm.nih.gov/pmc/articles/PMC8419797/#bibr26-2058-5241.6.200123" TargetMode="External"/><Relationship Id="rId15" Type="http://schemas.openxmlformats.org/officeDocument/2006/relationships/hyperlink" Target="https://www.ncbi.nlm.nih.gov/pmc/articles/PMC8419797/#bibr34-2058-5241.6.200123" TargetMode="External"/><Relationship Id="rId10" Type="http://schemas.openxmlformats.org/officeDocument/2006/relationships/hyperlink" Target="https://www.ncbi.nlm.nih.gov/pmc/articles/PMC8419797/#bibr30-2058-5241.6.200123" TargetMode="External"/><Relationship Id="rId19" Type="http://schemas.openxmlformats.org/officeDocument/2006/relationships/hyperlink" Target="https://www.ncbi.nlm.nih.gov/pmc/articles/PMC8419797/#bibr38-2058-5241.6.200123" TargetMode="External"/><Relationship Id="rId4" Type="http://schemas.openxmlformats.org/officeDocument/2006/relationships/hyperlink" Target="https://www.ncbi.nlm.nih.gov/pmc/articles/PMC8419797/#bibr25-2058-5241.6.200123" TargetMode="External"/><Relationship Id="rId9" Type="http://schemas.openxmlformats.org/officeDocument/2006/relationships/hyperlink" Target="https://www.ncbi.nlm.nih.gov/pmc/articles/PMC8419797/#bibr29-2058-5241.6.200123" TargetMode="External"/><Relationship Id="rId14" Type="http://schemas.openxmlformats.org/officeDocument/2006/relationships/hyperlink" Target="https://www.ncbi.nlm.nih.gov/pmc/articles/PMC8419797/#bibr1-2058-5241.6.200123"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google.com/url?sa=i&amp;url=https%3A%2F%2Fpathologies.lexmedicus.com.au%2Fcollection%2Faxillary-nerve-injury&amp;psig=AOvVaw28vpeedSL0S9YmmagpVybK&amp;ust=1699649121085000&amp;source=images&amp;cd=vfe&amp;opi=89978449&amp;ved=0CBEQjRxqFwoTCIDI_8Lkt4IDFQAAAAAdAAAAABAU"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5" Type="http://schemas.openxmlformats.org/officeDocument/2006/relationships/image" Target="../media/image51.jpg"/><Relationship Id="rId4" Type="http://schemas.openxmlformats.org/officeDocument/2006/relationships/image" Target="../media/image50.jpg"/></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slideLayout" Target="../slideLayouts/slideLayout1.xml"/><Relationship Id="rId5" Type="http://schemas.openxmlformats.org/officeDocument/2006/relationships/image" Target="../media/image1.tiff"/><Relationship Id="rId4" Type="http://schemas.openxmlformats.org/officeDocument/2006/relationships/image" Target="../media/image5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et of black pictograms of people&#10;&#10;Description automatically generated">
            <a:extLst>
              <a:ext uri="{FF2B5EF4-FFF2-40B4-BE49-F238E27FC236}">
                <a16:creationId xmlns:a16="http://schemas.microsoft.com/office/drawing/2014/main" id="{CCDE33D9-9F55-DECE-CD0F-7D93162405C3}"/>
              </a:ext>
            </a:extLst>
          </p:cNvPr>
          <p:cNvPicPr>
            <a:picLocks noGrp="1" noChangeAspect="1"/>
          </p:cNvPicPr>
          <p:nvPr>
            <p:ph idx="1"/>
          </p:nvPr>
        </p:nvPicPr>
        <p:blipFill>
          <a:blip r:embed="rId2"/>
          <a:stretch>
            <a:fillRect/>
          </a:stretch>
        </p:blipFill>
        <p:spPr>
          <a:xfrm>
            <a:off x="7471694" y="2141537"/>
            <a:ext cx="4351338" cy="4351338"/>
          </a:xfrm>
        </p:spPr>
      </p:pic>
      <p:sp>
        <p:nvSpPr>
          <p:cNvPr id="6" name="TextBox 5">
            <a:extLst>
              <a:ext uri="{FF2B5EF4-FFF2-40B4-BE49-F238E27FC236}">
                <a16:creationId xmlns:a16="http://schemas.microsoft.com/office/drawing/2014/main" id="{5CE867B0-F14E-DA4E-4C87-5821F30E6ECE}"/>
              </a:ext>
            </a:extLst>
          </p:cNvPr>
          <p:cNvSpPr txBox="1"/>
          <p:nvPr/>
        </p:nvSpPr>
        <p:spPr>
          <a:xfrm>
            <a:off x="1786731" y="2294021"/>
            <a:ext cx="3653081" cy="954107"/>
          </a:xfrm>
          <a:prstGeom prst="rect">
            <a:avLst/>
          </a:prstGeom>
          <a:noFill/>
        </p:spPr>
        <p:txBody>
          <a:bodyPr wrap="square" rtlCol="0">
            <a:spAutoFit/>
          </a:bodyPr>
          <a:lstStyle/>
          <a:p>
            <a:pPr algn="ctr"/>
            <a:r>
              <a:rPr lang="en-EG" sz="2800" dirty="0"/>
              <a:t>Prof Mohamed M Kotb</a:t>
            </a:r>
          </a:p>
          <a:p>
            <a:pPr algn="ctr"/>
            <a:r>
              <a:rPr lang="en-EG" sz="2800" dirty="0"/>
              <a:t>Assiut University</a:t>
            </a:r>
          </a:p>
        </p:txBody>
      </p:sp>
      <p:pic>
        <p:nvPicPr>
          <p:cNvPr id="3074" name="Picture 2" descr="The Olympic Games: Which Country or Countries Will You Be Cheering For? –  Globally Grounded">
            <a:extLst>
              <a:ext uri="{FF2B5EF4-FFF2-40B4-BE49-F238E27FC236}">
                <a16:creationId xmlns:a16="http://schemas.microsoft.com/office/drawing/2014/main" id="{BD9865E2-8B2D-4AE7-513E-E3BE9673A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049" y="3429000"/>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016FDD0-D576-4B29-D21B-B0F6F4CC26C4}"/>
              </a:ext>
            </a:extLst>
          </p:cNvPr>
          <p:cNvSpPr txBox="1">
            <a:spLocks/>
          </p:cNvSpPr>
          <p:nvPr/>
        </p:nvSpPr>
        <p:spPr>
          <a:xfrm>
            <a:off x="1522475" y="11969"/>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EG" sz="6000" b="1" dirty="0"/>
              <a:t>Axillary Nerve Injuries;</a:t>
            </a:r>
            <a:br>
              <a:rPr lang="en-EG" sz="6000" b="1" dirty="0"/>
            </a:br>
            <a:r>
              <a:rPr lang="en-EG" sz="6000" b="1" dirty="0"/>
              <a:t>Treatment Options</a:t>
            </a:r>
          </a:p>
        </p:txBody>
      </p:sp>
    </p:spTree>
    <p:extLst>
      <p:ext uri="{BB962C8B-B14F-4D97-AF65-F5344CB8AC3E}">
        <p14:creationId xmlns:p14="http://schemas.microsoft.com/office/powerpoint/2010/main" val="918079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FB98F-F988-7597-75D3-C1E62CF4EC13}"/>
              </a:ext>
            </a:extLst>
          </p:cNvPr>
          <p:cNvSpPr>
            <a:spLocks noGrp="1"/>
          </p:cNvSpPr>
          <p:nvPr>
            <p:ph type="title"/>
          </p:nvPr>
        </p:nvSpPr>
        <p:spPr/>
        <p:txBody>
          <a:bodyPr/>
          <a:lstStyle/>
          <a:p>
            <a:endParaRPr lang="en-EG"/>
          </a:p>
        </p:txBody>
      </p:sp>
      <p:pic>
        <p:nvPicPr>
          <p:cNvPr id="5" name="Content Placeholder 4">
            <a:extLst>
              <a:ext uri="{FF2B5EF4-FFF2-40B4-BE49-F238E27FC236}">
                <a16:creationId xmlns:a16="http://schemas.microsoft.com/office/drawing/2014/main" id="{793BDA84-F26D-976A-40FE-260D5B1B5BED}"/>
              </a:ext>
            </a:extLst>
          </p:cNvPr>
          <p:cNvPicPr>
            <a:picLocks noGrp="1" noChangeAspect="1"/>
          </p:cNvPicPr>
          <p:nvPr>
            <p:ph idx="1"/>
          </p:nvPr>
        </p:nvPicPr>
        <p:blipFill rotWithShape="1">
          <a:blip r:embed="rId2"/>
          <a:srcRect b="7623"/>
          <a:stretch/>
        </p:blipFill>
        <p:spPr>
          <a:xfrm>
            <a:off x="1981795" y="0"/>
            <a:ext cx="8228409" cy="6858000"/>
          </a:xfrm>
        </p:spPr>
      </p:pic>
    </p:spTree>
    <p:extLst>
      <p:ext uri="{BB962C8B-B14F-4D97-AF65-F5344CB8AC3E}">
        <p14:creationId xmlns:p14="http://schemas.microsoft.com/office/powerpoint/2010/main" val="2827651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C07D0-65B8-4A0A-EF94-6A22B2712F19}"/>
              </a:ext>
            </a:extLst>
          </p:cNvPr>
          <p:cNvSpPr>
            <a:spLocks noGrp="1"/>
          </p:cNvSpPr>
          <p:nvPr>
            <p:ph type="title"/>
          </p:nvPr>
        </p:nvSpPr>
        <p:spPr>
          <a:xfrm>
            <a:off x="858577" y="349472"/>
            <a:ext cx="10716491" cy="1325563"/>
          </a:xfrm>
        </p:spPr>
        <p:txBody>
          <a:bodyPr>
            <a:noAutofit/>
          </a:bodyPr>
          <a:lstStyle/>
          <a:p>
            <a:pPr algn="ctr"/>
            <a:r>
              <a:rPr lang="en-US" sz="3200" dirty="0">
                <a:latin typeface="Helvetica" pitchFamily="2" charset="0"/>
              </a:rPr>
              <a:t>The first Symposium on Surgery of the Shoulder Region was held in Montreal in 1963,</a:t>
            </a:r>
            <a:br>
              <a:rPr lang="en-US" sz="3200" dirty="0">
                <a:latin typeface="Helvetica" pitchFamily="2" charset="0"/>
              </a:rPr>
            </a:br>
            <a:endParaRPr lang="en-EG" sz="3200" dirty="0"/>
          </a:p>
        </p:txBody>
      </p:sp>
      <p:pic>
        <p:nvPicPr>
          <p:cNvPr id="4" name="Picture 3">
            <a:extLst>
              <a:ext uri="{FF2B5EF4-FFF2-40B4-BE49-F238E27FC236}">
                <a16:creationId xmlns:a16="http://schemas.microsoft.com/office/drawing/2014/main" id="{15C3AC86-7B9E-E2EA-4123-EBE61828B8F6}"/>
              </a:ext>
            </a:extLst>
          </p:cNvPr>
          <p:cNvPicPr>
            <a:picLocks noChangeAspect="1"/>
          </p:cNvPicPr>
          <p:nvPr/>
        </p:nvPicPr>
        <p:blipFill>
          <a:blip r:embed="rId2"/>
          <a:stretch>
            <a:fillRect/>
          </a:stretch>
        </p:blipFill>
        <p:spPr>
          <a:xfrm>
            <a:off x="4745937" y="1574901"/>
            <a:ext cx="7446063" cy="5283099"/>
          </a:xfrm>
          <a:prstGeom prst="rect">
            <a:avLst/>
          </a:prstGeom>
        </p:spPr>
      </p:pic>
      <p:sp>
        <p:nvSpPr>
          <p:cNvPr id="6" name="TextBox 5">
            <a:extLst>
              <a:ext uri="{FF2B5EF4-FFF2-40B4-BE49-F238E27FC236}">
                <a16:creationId xmlns:a16="http://schemas.microsoft.com/office/drawing/2014/main" id="{1E11FF60-FED4-8FD8-8CA1-EFFA761EE408}"/>
              </a:ext>
            </a:extLst>
          </p:cNvPr>
          <p:cNvSpPr txBox="1"/>
          <p:nvPr/>
        </p:nvSpPr>
        <p:spPr>
          <a:xfrm>
            <a:off x="123595" y="1491770"/>
            <a:ext cx="6093228" cy="5016758"/>
          </a:xfrm>
          <a:prstGeom prst="rect">
            <a:avLst/>
          </a:prstGeom>
          <a:noFill/>
        </p:spPr>
        <p:txBody>
          <a:bodyPr wrap="square">
            <a:spAutoFit/>
          </a:bodyPr>
          <a:lstStyle/>
          <a:p>
            <a:r>
              <a:rPr lang="en-US" sz="2000" dirty="0">
                <a:solidFill>
                  <a:srgbClr val="292526"/>
                </a:solidFill>
                <a:effectLst/>
                <a:latin typeface="Times" pitchFamily="2" charset="0"/>
              </a:rPr>
              <a:t>The faculty of the Symposium on</a:t>
            </a:r>
          </a:p>
          <a:p>
            <a:r>
              <a:rPr lang="en-US" sz="2000" dirty="0">
                <a:solidFill>
                  <a:srgbClr val="292526"/>
                </a:solidFill>
                <a:effectLst/>
                <a:latin typeface="Times" pitchFamily="2" charset="0"/>
              </a:rPr>
              <a:t>Surgery of the Shoulder Region held in</a:t>
            </a:r>
          </a:p>
          <a:p>
            <a:r>
              <a:rPr lang="en-US" sz="2000" dirty="0">
                <a:solidFill>
                  <a:srgbClr val="292526"/>
                </a:solidFill>
                <a:effectLst/>
                <a:latin typeface="Times" pitchFamily="2" charset="0"/>
              </a:rPr>
              <a:t>Montreal in 1963. Left to right: </a:t>
            </a:r>
            <a:endParaRPr lang="en-US" sz="2000" dirty="0">
              <a:solidFill>
                <a:srgbClr val="292526"/>
              </a:solidFill>
              <a:latin typeface="Times" pitchFamily="2" charset="0"/>
            </a:endParaRPr>
          </a:p>
          <a:p>
            <a:r>
              <a:rPr lang="en-US" sz="2000" dirty="0">
                <a:solidFill>
                  <a:srgbClr val="292526"/>
                </a:solidFill>
                <a:effectLst/>
                <a:latin typeface="Times" pitchFamily="2" charset="0"/>
              </a:rPr>
              <a:t>Charles </a:t>
            </a:r>
            <a:r>
              <a:rPr lang="en-US" sz="2000" dirty="0" err="1">
                <a:solidFill>
                  <a:srgbClr val="292526"/>
                </a:solidFill>
                <a:effectLst/>
                <a:latin typeface="Times" pitchFamily="2" charset="0"/>
              </a:rPr>
              <a:t>S.Neer</a:t>
            </a:r>
            <a:r>
              <a:rPr lang="en-US" sz="2000" dirty="0">
                <a:solidFill>
                  <a:srgbClr val="292526"/>
                </a:solidFill>
                <a:effectLst/>
                <a:latin typeface="Times" pitchFamily="2" charset="0"/>
              </a:rPr>
              <a:t>, II, M.D.; </a:t>
            </a:r>
          </a:p>
          <a:p>
            <a:r>
              <a:rPr lang="en-US" sz="2000" dirty="0">
                <a:solidFill>
                  <a:srgbClr val="292526"/>
                </a:solidFill>
                <a:effectLst/>
                <a:latin typeface="Times" pitchFamily="2" charset="0"/>
              </a:rPr>
              <a:t>Thomas B. Quigley, M.D.;</a:t>
            </a:r>
          </a:p>
          <a:p>
            <a:r>
              <a:rPr lang="en-US" sz="2000" dirty="0">
                <a:solidFill>
                  <a:srgbClr val="292526"/>
                </a:solidFill>
                <a:effectLst/>
                <a:latin typeface="Times" pitchFamily="2" charset="0"/>
              </a:rPr>
              <a:t>Professor R. Merle </a:t>
            </a:r>
            <a:r>
              <a:rPr lang="en-US" sz="2000" dirty="0" err="1">
                <a:solidFill>
                  <a:srgbClr val="292526"/>
                </a:solidFill>
                <a:effectLst/>
                <a:latin typeface="Times" pitchFamily="2" charset="0"/>
              </a:rPr>
              <a:t>d’Aubigne</a:t>
            </a:r>
            <a:r>
              <a:rPr lang="en-US" sz="2000" dirty="0">
                <a:solidFill>
                  <a:srgbClr val="292526"/>
                </a:solidFill>
                <a:effectLst/>
                <a:latin typeface="Times" pitchFamily="2" charset="0"/>
              </a:rPr>
              <a:t>; </a:t>
            </a:r>
            <a:endParaRPr lang="en-US" sz="2000" dirty="0">
              <a:solidFill>
                <a:srgbClr val="292526"/>
              </a:solidFill>
              <a:latin typeface="Times" pitchFamily="2" charset="0"/>
            </a:endParaRPr>
          </a:p>
          <a:p>
            <a:r>
              <a:rPr lang="en-US" sz="2000" dirty="0">
                <a:solidFill>
                  <a:srgbClr val="292526"/>
                </a:solidFill>
                <a:effectLst/>
                <a:latin typeface="Times" pitchFamily="2" charset="0"/>
              </a:rPr>
              <a:t>Julius S. </a:t>
            </a:r>
            <a:r>
              <a:rPr lang="en-US" sz="2000" dirty="0" err="1">
                <a:solidFill>
                  <a:srgbClr val="292526"/>
                </a:solidFill>
                <a:effectLst/>
                <a:latin typeface="Times" pitchFamily="2" charset="0"/>
              </a:rPr>
              <a:t>Neviaser</a:t>
            </a:r>
            <a:r>
              <a:rPr lang="en-US" sz="2000" dirty="0">
                <a:solidFill>
                  <a:srgbClr val="292526"/>
                </a:solidFill>
                <a:effectLst/>
                <a:latin typeface="Times" pitchFamily="2" charset="0"/>
              </a:rPr>
              <a:t>, M.D.; </a:t>
            </a:r>
          </a:p>
          <a:p>
            <a:r>
              <a:rPr lang="en-US" sz="2000" dirty="0">
                <a:solidFill>
                  <a:srgbClr val="292526"/>
                </a:solidFill>
                <a:effectLst/>
                <a:latin typeface="Times" pitchFamily="2" charset="0"/>
              </a:rPr>
              <a:t>Harrison L. McLaughlin, M.D.; </a:t>
            </a:r>
          </a:p>
          <a:p>
            <a:r>
              <a:rPr lang="en-US" sz="2000" dirty="0">
                <a:solidFill>
                  <a:srgbClr val="292526"/>
                </a:solidFill>
                <a:effectLst/>
                <a:latin typeface="Times" pitchFamily="2" charset="0"/>
              </a:rPr>
              <a:t>Alexander P. Aitken, M.D.; </a:t>
            </a:r>
          </a:p>
          <a:p>
            <a:r>
              <a:rPr lang="en-US" sz="2000" dirty="0">
                <a:solidFill>
                  <a:srgbClr val="292526"/>
                </a:solidFill>
                <a:effectLst/>
                <a:latin typeface="Times" pitchFamily="2" charset="0"/>
              </a:rPr>
              <a:t>H. Fred Moseley, D.M.; </a:t>
            </a:r>
          </a:p>
          <a:p>
            <a:r>
              <a:rPr lang="en-US" sz="2000" dirty="0">
                <a:solidFill>
                  <a:srgbClr val="292526"/>
                </a:solidFill>
                <a:effectLst/>
                <a:latin typeface="Times" pitchFamily="2" charset="0"/>
              </a:rPr>
              <a:t>James E. Bateman, M.D.; </a:t>
            </a:r>
          </a:p>
          <a:p>
            <a:r>
              <a:rPr lang="en-US" sz="2000" dirty="0">
                <a:solidFill>
                  <a:srgbClr val="292526"/>
                </a:solidFill>
                <a:effectLst/>
                <a:latin typeface="Times" pitchFamily="2" charset="0"/>
              </a:rPr>
              <a:t>Anthony F. DePalma, M.D.; and</a:t>
            </a:r>
          </a:p>
          <a:p>
            <a:r>
              <a:rPr lang="en-US" sz="2000" dirty="0">
                <a:solidFill>
                  <a:srgbClr val="292526"/>
                </a:solidFill>
                <a:effectLst/>
                <a:latin typeface="Times" pitchFamily="2" charset="0"/>
              </a:rPr>
              <a:t>Carter R. Rowe, M.D. </a:t>
            </a:r>
          </a:p>
          <a:p>
            <a:r>
              <a:rPr lang="en-US" sz="2000" dirty="0">
                <a:solidFill>
                  <a:srgbClr val="292526"/>
                </a:solidFill>
                <a:effectLst/>
                <a:latin typeface="Times" pitchFamily="2" charset="0"/>
              </a:rPr>
              <a:t>Absent: </a:t>
            </a:r>
          </a:p>
          <a:p>
            <a:r>
              <a:rPr lang="en-US" sz="2000" dirty="0">
                <a:solidFill>
                  <a:srgbClr val="292526"/>
                </a:solidFill>
                <a:effectLst/>
                <a:latin typeface="Times" pitchFamily="2" charset="0"/>
              </a:rPr>
              <a:t>Ernest</a:t>
            </a:r>
            <a:r>
              <a:rPr lang="en-US" sz="2000" dirty="0">
                <a:solidFill>
                  <a:srgbClr val="292526"/>
                </a:solidFill>
                <a:latin typeface="Times" pitchFamily="2" charset="0"/>
              </a:rPr>
              <a:t> </a:t>
            </a:r>
            <a:r>
              <a:rPr lang="en-US" sz="2000" dirty="0">
                <a:solidFill>
                  <a:srgbClr val="292526"/>
                </a:solidFill>
                <a:effectLst/>
                <a:latin typeface="Times" pitchFamily="2" charset="0"/>
              </a:rPr>
              <a:t>Gardner, M.D. and </a:t>
            </a:r>
          </a:p>
          <a:p>
            <a:r>
              <a:rPr lang="en-US" sz="2000" dirty="0">
                <a:solidFill>
                  <a:srgbClr val="292526"/>
                </a:solidFill>
                <a:effectLst/>
                <a:latin typeface="Times" pitchFamily="2" charset="0"/>
              </a:rPr>
              <a:t>John V. Basmajian, M.D. </a:t>
            </a:r>
          </a:p>
        </p:txBody>
      </p:sp>
      <p:sp>
        <p:nvSpPr>
          <p:cNvPr id="8" name="TextBox 7">
            <a:extLst>
              <a:ext uri="{FF2B5EF4-FFF2-40B4-BE49-F238E27FC236}">
                <a16:creationId xmlns:a16="http://schemas.microsoft.com/office/drawing/2014/main" id="{29294D4D-B77A-9EEF-C8F7-1136B82A8358}"/>
              </a:ext>
            </a:extLst>
          </p:cNvPr>
          <p:cNvSpPr txBox="1"/>
          <p:nvPr/>
        </p:nvSpPr>
        <p:spPr>
          <a:xfrm>
            <a:off x="0" y="6596390"/>
            <a:ext cx="10188632" cy="261610"/>
          </a:xfrm>
          <a:prstGeom prst="rect">
            <a:avLst/>
          </a:prstGeom>
          <a:noFill/>
        </p:spPr>
        <p:txBody>
          <a:bodyPr wrap="square">
            <a:spAutoFit/>
          </a:bodyPr>
          <a:lstStyle/>
          <a:p>
            <a:r>
              <a:rPr lang="en-US" sz="1050" dirty="0">
                <a:solidFill>
                  <a:srgbClr val="292526"/>
                </a:solidFill>
                <a:effectLst/>
                <a:latin typeface="Times" pitchFamily="2" charset="0"/>
              </a:rPr>
              <a:t>(Reproduced by permission from Surg Clin N Am 1963;43:1462. WB Saunders Company/Elsevier)</a:t>
            </a:r>
          </a:p>
        </p:txBody>
      </p:sp>
    </p:spTree>
    <p:extLst>
      <p:ext uri="{BB962C8B-B14F-4D97-AF65-F5344CB8AC3E}">
        <p14:creationId xmlns:p14="http://schemas.microsoft.com/office/powerpoint/2010/main" val="349919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C28B-F2F0-21BB-E944-96C5CCE6A4B2}"/>
              </a:ext>
            </a:extLst>
          </p:cNvPr>
          <p:cNvSpPr>
            <a:spLocks noGrp="1"/>
          </p:cNvSpPr>
          <p:nvPr>
            <p:ph type="ctrTitle"/>
          </p:nvPr>
        </p:nvSpPr>
        <p:spPr>
          <a:xfrm>
            <a:off x="1374711" y="740131"/>
            <a:ext cx="9144000" cy="860069"/>
          </a:xfrm>
        </p:spPr>
        <p:txBody>
          <a:bodyPr>
            <a:normAutofit fontScale="90000"/>
          </a:bodyPr>
          <a:lstStyle/>
          <a:p>
            <a:r>
              <a:rPr lang="en-EG" dirty="0"/>
              <a:t>Objectives</a:t>
            </a:r>
          </a:p>
        </p:txBody>
      </p:sp>
      <p:sp>
        <p:nvSpPr>
          <p:cNvPr id="3" name="Subtitle 2">
            <a:extLst>
              <a:ext uri="{FF2B5EF4-FFF2-40B4-BE49-F238E27FC236}">
                <a16:creationId xmlns:a16="http://schemas.microsoft.com/office/drawing/2014/main" id="{0C8AE080-4E1F-BBF0-A1BC-371C3AD310BC}"/>
              </a:ext>
            </a:extLst>
          </p:cNvPr>
          <p:cNvSpPr>
            <a:spLocks noGrp="1"/>
          </p:cNvSpPr>
          <p:nvPr>
            <p:ph type="subTitle" idx="1"/>
          </p:nvPr>
        </p:nvSpPr>
        <p:spPr>
          <a:xfrm>
            <a:off x="889518" y="2034494"/>
            <a:ext cx="9144000" cy="3628369"/>
          </a:xfrm>
        </p:spPr>
        <p:txBody>
          <a:bodyPr>
            <a:normAutofit lnSpcReduction="10000"/>
          </a:bodyPr>
          <a:lstStyle/>
          <a:p>
            <a:pPr marL="342900" indent="-342900" algn="l">
              <a:buFont typeface="Arial" panose="020B0604020202020204" pitchFamily="34" charset="0"/>
              <a:buChar char="•"/>
            </a:pPr>
            <a:r>
              <a:rPr lang="en-EG" sz="3200" dirty="0"/>
              <a:t>Introduction</a:t>
            </a:r>
          </a:p>
          <a:p>
            <a:pPr marL="342900" indent="-342900" algn="l">
              <a:buFont typeface="Arial" panose="020B0604020202020204" pitchFamily="34" charset="0"/>
              <a:buChar char="•"/>
            </a:pPr>
            <a:r>
              <a:rPr lang="en-EG" sz="3200" dirty="0"/>
              <a:t>Relevant Anatomy</a:t>
            </a:r>
          </a:p>
          <a:p>
            <a:pPr marL="342900" indent="-342900" algn="l">
              <a:buFont typeface="Arial" panose="020B0604020202020204" pitchFamily="34" charset="0"/>
              <a:buChar char="•"/>
            </a:pPr>
            <a:r>
              <a:rPr lang="en-EG" sz="3200" dirty="0"/>
              <a:t>Incidence</a:t>
            </a:r>
          </a:p>
          <a:p>
            <a:pPr marL="342900" indent="-342900" algn="l">
              <a:buFont typeface="Arial" panose="020B0604020202020204" pitchFamily="34" charset="0"/>
              <a:buChar char="•"/>
            </a:pPr>
            <a:r>
              <a:rPr lang="en-EG" sz="3200" dirty="0"/>
              <a:t>Iatrogenic nerve injuries</a:t>
            </a:r>
          </a:p>
          <a:p>
            <a:pPr marL="342900" indent="-342900" algn="l">
              <a:buFont typeface="Arial" panose="020B0604020202020204" pitchFamily="34" charset="0"/>
              <a:buChar char="•"/>
            </a:pPr>
            <a:r>
              <a:rPr lang="en-EG" sz="3200" dirty="0"/>
              <a:t>Types of injuries</a:t>
            </a:r>
          </a:p>
          <a:p>
            <a:pPr marL="342900" indent="-342900" algn="l">
              <a:buFont typeface="Arial" panose="020B0604020202020204" pitchFamily="34" charset="0"/>
              <a:buChar char="•"/>
            </a:pPr>
            <a:r>
              <a:rPr lang="en-EG" sz="3200" dirty="0"/>
              <a:t>Prognosis</a:t>
            </a:r>
          </a:p>
          <a:p>
            <a:pPr marL="342900" indent="-342900" algn="l">
              <a:buFont typeface="Arial" panose="020B0604020202020204" pitchFamily="34" charset="0"/>
              <a:buChar char="•"/>
            </a:pPr>
            <a:r>
              <a:rPr lang="en-EG" sz="3200" dirty="0"/>
              <a:t>Surgical management</a:t>
            </a:r>
          </a:p>
        </p:txBody>
      </p:sp>
    </p:spTree>
    <p:extLst>
      <p:ext uri="{BB962C8B-B14F-4D97-AF65-F5344CB8AC3E}">
        <p14:creationId xmlns:p14="http://schemas.microsoft.com/office/powerpoint/2010/main" val="290454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45C42-D752-70B2-96F9-BFE0812E6EDD}"/>
              </a:ext>
            </a:extLst>
          </p:cNvPr>
          <p:cNvSpPr>
            <a:spLocks noGrp="1"/>
          </p:cNvSpPr>
          <p:nvPr>
            <p:ph type="ctrTitle"/>
          </p:nvPr>
        </p:nvSpPr>
        <p:spPr>
          <a:xfrm>
            <a:off x="1524000" y="433137"/>
            <a:ext cx="9144000" cy="927184"/>
          </a:xfrm>
        </p:spPr>
        <p:txBody>
          <a:bodyPr/>
          <a:lstStyle/>
          <a:p>
            <a:r>
              <a:rPr lang="en-EG" dirty="0"/>
              <a:t>Introduction</a:t>
            </a:r>
          </a:p>
        </p:txBody>
      </p:sp>
      <p:sp>
        <p:nvSpPr>
          <p:cNvPr id="3" name="Subtitle 2">
            <a:extLst>
              <a:ext uri="{FF2B5EF4-FFF2-40B4-BE49-F238E27FC236}">
                <a16:creationId xmlns:a16="http://schemas.microsoft.com/office/drawing/2014/main" id="{4F715978-F895-7CB1-C644-DA7E555A6FB0}"/>
              </a:ext>
            </a:extLst>
          </p:cNvPr>
          <p:cNvSpPr>
            <a:spLocks noGrp="1"/>
          </p:cNvSpPr>
          <p:nvPr>
            <p:ph type="subTitle" idx="1"/>
          </p:nvPr>
        </p:nvSpPr>
        <p:spPr>
          <a:xfrm>
            <a:off x="834190" y="1360321"/>
            <a:ext cx="9144000" cy="3901490"/>
          </a:xfrm>
        </p:spPr>
        <p:txBody>
          <a:bodyPr>
            <a:normAutofit/>
          </a:bodyPr>
          <a:lstStyle/>
          <a:p>
            <a:pPr algn="l"/>
            <a:r>
              <a:rPr lang="en-US" b="0" i="0" dirty="0">
                <a:solidFill>
                  <a:srgbClr val="1F1F1F"/>
                </a:solidFill>
                <a:effectLst/>
                <a:latin typeface="ElsevierGulliver"/>
              </a:rPr>
              <a:t>Most common </a:t>
            </a:r>
            <a:r>
              <a:rPr lang="en-US" b="0" i="0" dirty="0">
                <a:solidFill>
                  <a:srgbClr val="1F1F1F"/>
                </a:solidFill>
                <a:effectLst/>
                <a:latin typeface="ElsevierGulliver"/>
                <a:hlinkClick r:id="rId2" tooltip="Learn more about peripheral nerve injury from ScienceDirect's AI-generated Topic Pages"/>
              </a:rPr>
              <a:t>peripheral nerve injury</a:t>
            </a:r>
            <a:r>
              <a:rPr lang="en-US" b="0" i="0" dirty="0">
                <a:solidFill>
                  <a:srgbClr val="1F1F1F"/>
                </a:solidFill>
                <a:effectLst/>
                <a:latin typeface="ElsevierGulliver"/>
              </a:rPr>
              <a:t> of the shoulder </a:t>
            </a:r>
          </a:p>
          <a:p>
            <a:pPr algn="l"/>
            <a:r>
              <a:rPr lang="en-US" dirty="0">
                <a:solidFill>
                  <a:srgbClr val="1F1F1F"/>
                </a:solidFill>
                <a:latin typeface="ElsevierGulliver"/>
              </a:rPr>
              <a:t>C</a:t>
            </a:r>
            <a:r>
              <a:rPr lang="en-US" b="0" i="0" dirty="0">
                <a:solidFill>
                  <a:srgbClr val="1F1F1F"/>
                </a:solidFill>
                <a:effectLst/>
                <a:latin typeface="ElsevierGulliver"/>
              </a:rPr>
              <a:t>ommonly arises from </a:t>
            </a:r>
          </a:p>
          <a:p>
            <a:pPr marL="342900" indent="-342900" algn="l">
              <a:buFont typeface="Arial" panose="020B0604020202020204" pitchFamily="34" charset="0"/>
              <a:buChar char="•"/>
            </a:pPr>
            <a:r>
              <a:rPr lang="en-US" b="0" i="0" dirty="0">
                <a:solidFill>
                  <a:srgbClr val="1F1F1F"/>
                </a:solidFill>
                <a:effectLst/>
                <a:latin typeface="ElsevierGulliver"/>
                <a:hlinkClick r:id="rId3" tooltip="Learn more about glenohumeral joint from ScienceDirect's AI-generated Topic Pages"/>
              </a:rPr>
              <a:t>glenohumeral joint</a:t>
            </a:r>
            <a:r>
              <a:rPr lang="en-US" b="0" i="0" dirty="0">
                <a:solidFill>
                  <a:srgbClr val="1F1F1F"/>
                </a:solidFill>
                <a:effectLst/>
                <a:latin typeface="ElsevierGulliver"/>
              </a:rPr>
              <a:t> dislocation, </a:t>
            </a:r>
          </a:p>
          <a:p>
            <a:pPr marL="342900" indent="-342900" algn="l">
              <a:buFont typeface="Arial" panose="020B0604020202020204" pitchFamily="34" charset="0"/>
              <a:buChar char="•"/>
            </a:pPr>
            <a:r>
              <a:rPr lang="en-US" b="0" i="0" dirty="0">
                <a:solidFill>
                  <a:srgbClr val="1F1F1F"/>
                </a:solidFill>
                <a:effectLst/>
                <a:latin typeface="ElsevierGulliver"/>
                <a:hlinkClick r:id="rId4" tooltip="Learn more about humerus fracture from ScienceDirect's AI-generated Topic Pages"/>
              </a:rPr>
              <a:t>humerus fracture</a:t>
            </a:r>
            <a:r>
              <a:rPr lang="en-US" b="0" i="0" dirty="0">
                <a:solidFill>
                  <a:srgbClr val="1F1F1F"/>
                </a:solidFill>
                <a:effectLst/>
                <a:latin typeface="ElsevierGulliver"/>
              </a:rPr>
              <a:t>, or </a:t>
            </a:r>
          </a:p>
          <a:p>
            <a:pPr marL="342900" indent="-342900" algn="l">
              <a:buFont typeface="Arial" panose="020B0604020202020204" pitchFamily="34" charset="0"/>
              <a:buChar char="•"/>
            </a:pPr>
            <a:r>
              <a:rPr lang="en-US" b="0" i="0" dirty="0">
                <a:solidFill>
                  <a:srgbClr val="1F1F1F"/>
                </a:solidFill>
                <a:effectLst/>
                <a:latin typeface="ElsevierGulliver"/>
              </a:rPr>
              <a:t>direct trauma to the </a:t>
            </a:r>
            <a:r>
              <a:rPr lang="en-US" b="0" i="0" dirty="0">
                <a:solidFill>
                  <a:srgbClr val="1F1F1F"/>
                </a:solidFill>
                <a:effectLst/>
                <a:latin typeface="ElsevierGulliver"/>
                <a:hlinkClick r:id="rId5" tooltip="Learn more about deltoid muscle from ScienceDirect's AI-generated Topic Pages"/>
              </a:rPr>
              <a:t>deltoid muscle</a:t>
            </a:r>
            <a:r>
              <a:rPr lang="en-US" b="0" i="0" dirty="0">
                <a:solidFill>
                  <a:srgbClr val="1F1F1F"/>
                </a:solidFill>
                <a:effectLst/>
                <a:latin typeface="ElsevierGulliver"/>
              </a:rPr>
              <a:t>.</a:t>
            </a:r>
          </a:p>
          <a:p>
            <a:pPr algn="l"/>
            <a:endParaRPr lang="en-US" dirty="0">
              <a:solidFill>
                <a:srgbClr val="1F1F1F"/>
              </a:solidFill>
              <a:latin typeface="ElsevierGulliver"/>
            </a:endParaRPr>
          </a:p>
          <a:p>
            <a:pPr algn="l"/>
            <a:r>
              <a:rPr lang="en-US" dirty="0">
                <a:solidFill>
                  <a:srgbClr val="1F1F1F"/>
                </a:solidFill>
                <a:latin typeface="ElsevierGulliver"/>
              </a:rPr>
              <a:t>Mostly part of a combined brachial plexus injury</a:t>
            </a:r>
            <a:r>
              <a:rPr lang="en-EG" dirty="0">
                <a:solidFill>
                  <a:srgbClr val="1F1F1F"/>
                </a:solidFill>
                <a:latin typeface="ElsevierGulliver"/>
              </a:rPr>
              <a:t> </a:t>
            </a:r>
          </a:p>
        </p:txBody>
      </p:sp>
      <p:pic>
        <p:nvPicPr>
          <p:cNvPr id="6" name="Picture 5" descr="A diagram of a human shoulder&#10;&#10;Description automatically generated">
            <a:extLst>
              <a:ext uri="{FF2B5EF4-FFF2-40B4-BE49-F238E27FC236}">
                <a16:creationId xmlns:a16="http://schemas.microsoft.com/office/drawing/2014/main" id="{ACDF19D3-AE5A-F932-99CD-1C80C93F8165}"/>
              </a:ext>
            </a:extLst>
          </p:cNvPr>
          <p:cNvPicPr>
            <a:picLocks noChangeAspect="1"/>
          </p:cNvPicPr>
          <p:nvPr/>
        </p:nvPicPr>
        <p:blipFill>
          <a:blip r:embed="rId6"/>
          <a:stretch>
            <a:fillRect/>
          </a:stretch>
        </p:blipFill>
        <p:spPr>
          <a:xfrm>
            <a:off x="7962900" y="1820195"/>
            <a:ext cx="4229100" cy="4368800"/>
          </a:xfrm>
          <a:prstGeom prst="rect">
            <a:avLst/>
          </a:prstGeom>
        </p:spPr>
      </p:pic>
    </p:spTree>
    <p:extLst>
      <p:ext uri="{BB962C8B-B14F-4D97-AF65-F5344CB8AC3E}">
        <p14:creationId xmlns:p14="http://schemas.microsoft.com/office/powerpoint/2010/main" val="335488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D2108-3F07-A087-C9AE-27B7CB8E4133}"/>
              </a:ext>
            </a:extLst>
          </p:cNvPr>
          <p:cNvSpPr>
            <a:spLocks noGrp="1"/>
          </p:cNvSpPr>
          <p:nvPr>
            <p:ph type="ctrTitle"/>
          </p:nvPr>
        </p:nvSpPr>
        <p:spPr>
          <a:xfrm>
            <a:off x="1710613" y="317241"/>
            <a:ext cx="9144000" cy="984380"/>
          </a:xfrm>
        </p:spPr>
        <p:txBody>
          <a:bodyPr/>
          <a:lstStyle/>
          <a:p>
            <a:r>
              <a:rPr lang="en-EG" dirty="0"/>
              <a:t>Axillary (C5,6)</a:t>
            </a:r>
          </a:p>
        </p:txBody>
      </p:sp>
      <p:sp>
        <p:nvSpPr>
          <p:cNvPr id="3" name="Subtitle 2">
            <a:extLst>
              <a:ext uri="{FF2B5EF4-FFF2-40B4-BE49-F238E27FC236}">
                <a16:creationId xmlns:a16="http://schemas.microsoft.com/office/drawing/2014/main" id="{0E63E457-AB22-905B-5115-4B11AEC259EA}"/>
              </a:ext>
            </a:extLst>
          </p:cNvPr>
          <p:cNvSpPr>
            <a:spLocks noGrp="1"/>
          </p:cNvSpPr>
          <p:nvPr>
            <p:ph type="subTitle" idx="1"/>
          </p:nvPr>
        </p:nvSpPr>
        <p:spPr>
          <a:xfrm>
            <a:off x="109077" y="1436519"/>
            <a:ext cx="5986923" cy="3616910"/>
          </a:xfrm>
        </p:spPr>
        <p:txBody>
          <a:bodyPr>
            <a:normAutofit/>
          </a:bodyPr>
          <a:lstStyle/>
          <a:p>
            <a:pPr marL="285750" indent="-285750" algn="l">
              <a:buFont typeface="Arial" panose="020B0604020202020204" pitchFamily="34" charset="0"/>
              <a:buChar char="•"/>
            </a:pPr>
            <a:r>
              <a:rPr lang="en-US" sz="2800" dirty="0">
                <a:latin typeface="Times New Roman" panose="02020603050405020304" pitchFamily="18" charset="0"/>
                <a:ea typeface="Calibri" panose="020F0502020204030204" pitchFamily="34" charset="0"/>
              </a:rPr>
              <a:t>A</a:t>
            </a:r>
            <a:r>
              <a:rPr lang="en-US" sz="2800" dirty="0">
                <a:effectLst/>
                <a:latin typeface="Times New Roman" panose="02020603050405020304" pitchFamily="18" charset="0"/>
                <a:ea typeface="Calibri" panose="020F0502020204030204" pitchFamily="34" charset="0"/>
              </a:rPr>
              <a:t>nterior branch </a:t>
            </a:r>
          </a:p>
          <a:p>
            <a:pPr marL="742950" lvl="1"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A</a:t>
            </a:r>
            <a:r>
              <a:rPr lang="en-US" dirty="0">
                <a:effectLst/>
                <a:latin typeface="Times New Roman" panose="02020603050405020304" pitchFamily="18" charset="0"/>
                <a:ea typeface="Calibri" panose="020F0502020204030204" pitchFamily="34" charset="0"/>
              </a:rPr>
              <a:t>nterior and medial portions of the deltoid </a:t>
            </a:r>
          </a:p>
          <a:p>
            <a:pPr marL="742950" lvl="1"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 </a:t>
            </a:r>
            <a:r>
              <a:rPr lang="en-US" dirty="0">
                <a:effectLst/>
                <a:latin typeface="Times New Roman" panose="02020603050405020304" pitchFamily="18" charset="0"/>
                <a:ea typeface="Calibri" panose="020F0502020204030204" pitchFamily="34" charset="0"/>
              </a:rPr>
              <a:t>posterior portion </a:t>
            </a:r>
          </a:p>
          <a:p>
            <a:pPr marL="742950" lvl="1"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N</a:t>
            </a:r>
            <a:r>
              <a:rPr lang="en-US" dirty="0">
                <a:effectLst/>
                <a:latin typeface="Times New Roman" panose="02020603050405020304" pitchFamily="18" charset="0"/>
                <a:ea typeface="Calibri" panose="020F0502020204030204" pitchFamily="34" charset="0"/>
              </a:rPr>
              <a:t>o cutaneous sensory branch. </a:t>
            </a:r>
          </a:p>
          <a:p>
            <a:pPr marL="285750" indent="-285750" algn="l">
              <a:buFont typeface="Arial" panose="020B0604020202020204" pitchFamily="34" charset="0"/>
              <a:buChar char="•"/>
            </a:pPr>
            <a:r>
              <a:rPr lang="en-US" sz="2800" dirty="0">
                <a:effectLst/>
                <a:latin typeface="Times New Roman" panose="02020603050405020304" pitchFamily="18" charset="0"/>
                <a:ea typeface="Calibri" panose="020F0502020204030204" pitchFamily="34" charset="0"/>
              </a:rPr>
              <a:t>The larger posterior branch </a:t>
            </a:r>
          </a:p>
          <a:p>
            <a:pPr marL="742950" lvl="1"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posterior deltoid and </a:t>
            </a:r>
          </a:p>
          <a:p>
            <a:pPr marL="742950" lvl="1"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teres minor. </a:t>
            </a:r>
          </a:p>
          <a:p>
            <a:pPr marL="742950" lvl="1"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superior lateral brachial cutaneous nerve, innervating the skin of the proximal lateral arm</a:t>
            </a:r>
            <a:r>
              <a:rPr lang="en-EG" dirty="0">
                <a:effectLst/>
              </a:rPr>
              <a:t> </a:t>
            </a:r>
            <a:endParaRPr lang="en-EG" dirty="0"/>
          </a:p>
        </p:txBody>
      </p:sp>
      <p:pic>
        <p:nvPicPr>
          <p:cNvPr id="6148" name="Picture 4" descr="US Guided Regional Anesthesia Archives - Page 18 of 53 - USabcd">
            <a:extLst>
              <a:ext uri="{FF2B5EF4-FFF2-40B4-BE49-F238E27FC236}">
                <a16:creationId xmlns:a16="http://schemas.microsoft.com/office/drawing/2014/main" id="{B2D254CB-0124-FC3F-2378-A29293073A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3700" y="1436519"/>
            <a:ext cx="41783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673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D2108-3F07-A087-C9AE-27B7CB8E4133}"/>
              </a:ext>
            </a:extLst>
          </p:cNvPr>
          <p:cNvSpPr>
            <a:spLocks noGrp="1"/>
          </p:cNvSpPr>
          <p:nvPr>
            <p:ph type="ctrTitle"/>
          </p:nvPr>
        </p:nvSpPr>
        <p:spPr>
          <a:xfrm>
            <a:off x="1710613" y="317241"/>
            <a:ext cx="9144000" cy="984380"/>
          </a:xfrm>
        </p:spPr>
        <p:txBody>
          <a:bodyPr/>
          <a:lstStyle/>
          <a:p>
            <a:r>
              <a:rPr lang="en-EG" dirty="0"/>
              <a:t>Axillary (C5,6)</a:t>
            </a:r>
          </a:p>
        </p:txBody>
      </p:sp>
      <p:sp>
        <p:nvSpPr>
          <p:cNvPr id="3" name="Subtitle 2">
            <a:extLst>
              <a:ext uri="{FF2B5EF4-FFF2-40B4-BE49-F238E27FC236}">
                <a16:creationId xmlns:a16="http://schemas.microsoft.com/office/drawing/2014/main" id="{0E63E457-AB22-905B-5115-4B11AEC259EA}"/>
              </a:ext>
            </a:extLst>
          </p:cNvPr>
          <p:cNvSpPr>
            <a:spLocks noGrp="1"/>
          </p:cNvSpPr>
          <p:nvPr>
            <p:ph type="subTitle" idx="1"/>
          </p:nvPr>
        </p:nvSpPr>
        <p:spPr>
          <a:xfrm>
            <a:off x="109077" y="1436519"/>
            <a:ext cx="5986923" cy="3616910"/>
          </a:xfrm>
        </p:spPr>
        <p:txBody>
          <a:bodyPr>
            <a:normAutofit/>
          </a:bodyPr>
          <a:lstStyle/>
          <a:p>
            <a:pPr marL="285750" indent="-285750" algn="l">
              <a:buFont typeface="Arial" panose="020B0604020202020204" pitchFamily="34" charset="0"/>
              <a:buChar char="•"/>
            </a:pPr>
            <a:r>
              <a:rPr lang="en-US" sz="2800" dirty="0">
                <a:latin typeface="Times New Roman" panose="02020603050405020304" pitchFamily="18" charset="0"/>
                <a:ea typeface="Calibri" panose="020F0502020204030204" pitchFamily="34" charset="0"/>
              </a:rPr>
              <a:t>A</a:t>
            </a:r>
            <a:r>
              <a:rPr lang="en-US" sz="2800" dirty="0">
                <a:effectLst/>
                <a:latin typeface="Times New Roman" panose="02020603050405020304" pitchFamily="18" charset="0"/>
                <a:ea typeface="Calibri" panose="020F0502020204030204" pitchFamily="34" charset="0"/>
              </a:rPr>
              <a:t>nterior branch </a:t>
            </a:r>
          </a:p>
          <a:p>
            <a:pPr marL="742950" lvl="1"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A</a:t>
            </a:r>
            <a:r>
              <a:rPr lang="en-US" dirty="0">
                <a:effectLst/>
                <a:latin typeface="Times New Roman" panose="02020603050405020304" pitchFamily="18" charset="0"/>
                <a:ea typeface="Calibri" panose="020F0502020204030204" pitchFamily="34" charset="0"/>
              </a:rPr>
              <a:t>nterior and medial portions of the deltoid </a:t>
            </a:r>
          </a:p>
          <a:p>
            <a:pPr marL="742950" lvl="1"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 </a:t>
            </a:r>
            <a:r>
              <a:rPr lang="en-US" dirty="0">
                <a:effectLst/>
                <a:latin typeface="Times New Roman" panose="02020603050405020304" pitchFamily="18" charset="0"/>
                <a:ea typeface="Calibri" panose="020F0502020204030204" pitchFamily="34" charset="0"/>
              </a:rPr>
              <a:t>posterior portion </a:t>
            </a:r>
          </a:p>
          <a:p>
            <a:pPr marL="742950" lvl="1"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N</a:t>
            </a:r>
            <a:r>
              <a:rPr lang="en-US" dirty="0">
                <a:effectLst/>
                <a:latin typeface="Times New Roman" panose="02020603050405020304" pitchFamily="18" charset="0"/>
                <a:ea typeface="Calibri" panose="020F0502020204030204" pitchFamily="34" charset="0"/>
              </a:rPr>
              <a:t>o cutaneous sensory branch. </a:t>
            </a:r>
          </a:p>
          <a:p>
            <a:pPr marL="285750" indent="-285750" algn="l">
              <a:buFont typeface="Arial" panose="020B0604020202020204" pitchFamily="34" charset="0"/>
              <a:buChar char="•"/>
            </a:pPr>
            <a:r>
              <a:rPr lang="en-US" sz="2800" dirty="0">
                <a:effectLst/>
                <a:latin typeface="Times New Roman" panose="02020603050405020304" pitchFamily="18" charset="0"/>
                <a:ea typeface="Calibri" panose="020F0502020204030204" pitchFamily="34" charset="0"/>
              </a:rPr>
              <a:t>The larger posterior branch </a:t>
            </a:r>
          </a:p>
          <a:p>
            <a:pPr marL="742950" lvl="1"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posterior deltoid and </a:t>
            </a:r>
          </a:p>
          <a:p>
            <a:pPr marL="742950" lvl="1"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teres minor. </a:t>
            </a:r>
          </a:p>
          <a:p>
            <a:pPr marL="742950" lvl="1"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superior lateral brachial cutaneous nerve, innervating the skin of the proximal lateral arm</a:t>
            </a:r>
            <a:r>
              <a:rPr lang="en-EG" dirty="0">
                <a:effectLst/>
              </a:rPr>
              <a:t> </a:t>
            </a:r>
            <a:endParaRPr lang="en-EG" dirty="0"/>
          </a:p>
        </p:txBody>
      </p:sp>
      <p:pic>
        <p:nvPicPr>
          <p:cNvPr id="13314" name="Picture 2" descr="Fig. 5">
            <a:extLst>
              <a:ext uri="{FF2B5EF4-FFF2-40B4-BE49-F238E27FC236}">
                <a16:creationId xmlns:a16="http://schemas.microsoft.com/office/drawing/2014/main" id="{27F7E1F6-10AD-56AB-25FD-49093516CA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400" y="1301621"/>
            <a:ext cx="4927600" cy="5100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3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D2108-3F07-A087-C9AE-27B7CB8E4133}"/>
              </a:ext>
            </a:extLst>
          </p:cNvPr>
          <p:cNvSpPr>
            <a:spLocks noGrp="1"/>
          </p:cNvSpPr>
          <p:nvPr>
            <p:ph type="ctrTitle"/>
          </p:nvPr>
        </p:nvSpPr>
        <p:spPr>
          <a:xfrm>
            <a:off x="1710613" y="317241"/>
            <a:ext cx="9144000" cy="984380"/>
          </a:xfrm>
        </p:spPr>
        <p:txBody>
          <a:bodyPr/>
          <a:lstStyle/>
          <a:p>
            <a:r>
              <a:rPr lang="en-EG" dirty="0"/>
              <a:t>Axillary (C5,6)</a:t>
            </a:r>
          </a:p>
        </p:txBody>
      </p:sp>
      <p:sp>
        <p:nvSpPr>
          <p:cNvPr id="3" name="Subtitle 2">
            <a:extLst>
              <a:ext uri="{FF2B5EF4-FFF2-40B4-BE49-F238E27FC236}">
                <a16:creationId xmlns:a16="http://schemas.microsoft.com/office/drawing/2014/main" id="{0E63E457-AB22-905B-5115-4B11AEC259EA}"/>
              </a:ext>
            </a:extLst>
          </p:cNvPr>
          <p:cNvSpPr>
            <a:spLocks noGrp="1"/>
          </p:cNvSpPr>
          <p:nvPr>
            <p:ph type="subTitle" idx="1"/>
          </p:nvPr>
        </p:nvSpPr>
        <p:spPr>
          <a:xfrm>
            <a:off x="109077" y="1436519"/>
            <a:ext cx="5986923" cy="3616910"/>
          </a:xfrm>
        </p:spPr>
        <p:txBody>
          <a:bodyPr>
            <a:normAutofit/>
          </a:bodyPr>
          <a:lstStyle/>
          <a:p>
            <a:pPr algn="l"/>
            <a:r>
              <a:rPr lang="en-US" dirty="0">
                <a:latin typeface="Times New Roman" panose="02020603050405020304" pitchFamily="18" charset="0"/>
                <a:ea typeface="Calibri" panose="020F0502020204030204" pitchFamily="34" charset="0"/>
              </a:rPr>
              <a:t>R</a:t>
            </a:r>
            <a:r>
              <a:rPr lang="en-US" dirty="0">
                <a:effectLst/>
                <a:latin typeface="Times New Roman" panose="02020603050405020304" pitchFamily="18" charset="0"/>
                <a:ea typeface="Calibri" panose="020F0502020204030204" pitchFamily="34" charset="0"/>
              </a:rPr>
              <a:t>elative fixation points at </a:t>
            </a:r>
          </a:p>
          <a:p>
            <a:pPr marL="285750"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P</a:t>
            </a:r>
            <a:r>
              <a:rPr lang="en-US" dirty="0">
                <a:effectLst/>
                <a:latin typeface="Times New Roman" panose="02020603050405020304" pitchFamily="18" charset="0"/>
                <a:ea typeface="Calibri" panose="020F0502020204030204" pitchFamily="34" charset="0"/>
              </a:rPr>
              <a:t>osterior cord of the brachial plexus, </a:t>
            </a:r>
          </a:p>
          <a:p>
            <a:pPr marL="285750" indent="-285750" algn="l">
              <a:buFont typeface="Arial" panose="020B0604020202020204" pitchFamily="34" charset="0"/>
              <a:buChar char="•"/>
            </a:pPr>
            <a:r>
              <a:rPr lang="en-US" dirty="0">
                <a:latin typeface="Times New Roman" panose="02020603050405020304" pitchFamily="18" charset="0"/>
                <a:ea typeface="Calibri" panose="020F0502020204030204" pitchFamily="34" charset="0"/>
              </a:rPr>
              <a:t>Q</a:t>
            </a:r>
            <a:r>
              <a:rPr lang="en-US" dirty="0">
                <a:effectLst/>
                <a:latin typeface="Times New Roman" panose="02020603050405020304" pitchFamily="18" charset="0"/>
                <a:ea typeface="Calibri" panose="020F0502020204030204" pitchFamily="34" charset="0"/>
              </a:rPr>
              <a:t>uadrilateral space, and </a:t>
            </a:r>
          </a:p>
          <a:p>
            <a:pPr marL="285750" indent="-285750" algn="l">
              <a:buFont typeface="Arial" panose="020B0604020202020204" pitchFamily="34" charset="0"/>
              <a:buChar char="•"/>
            </a:pPr>
            <a:r>
              <a:rPr lang="en-US" dirty="0">
                <a:effectLst/>
                <a:latin typeface="Times New Roman" panose="02020603050405020304" pitchFamily="18" charset="0"/>
                <a:ea typeface="Calibri" panose="020F0502020204030204" pitchFamily="34" charset="0"/>
              </a:rPr>
              <a:t>as it enters the deltoid muscle. </a:t>
            </a:r>
          </a:p>
          <a:p>
            <a:pPr marL="285750" indent="-285750" algn="l">
              <a:buFont typeface="Arial" panose="020B0604020202020204" pitchFamily="34" charset="0"/>
              <a:buChar char="•"/>
            </a:pPr>
            <a:endParaRPr lang="en-US" dirty="0">
              <a:latin typeface="Times New Roman" panose="02020603050405020304" pitchFamily="18" charset="0"/>
              <a:ea typeface="Calibri" panose="020F0502020204030204" pitchFamily="34" charset="0"/>
            </a:endParaRPr>
          </a:p>
          <a:p>
            <a:pPr algn="l"/>
            <a:r>
              <a:rPr lang="en-US" dirty="0">
                <a:effectLst/>
                <a:latin typeface="Times New Roman" panose="02020603050405020304" pitchFamily="18" charset="0"/>
                <a:ea typeface="Calibri" panose="020F0502020204030204" pitchFamily="34" charset="0"/>
              </a:rPr>
              <a:t>+ short length, </a:t>
            </a:r>
            <a:r>
              <a:rPr lang="en-US" dirty="0">
                <a:effectLst/>
                <a:latin typeface="Times New Roman" panose="02020603050405020304" pitchFamily="18" charset="0"/>
                <a:ea typeface="Calibri" panose="020F0502020204030204" pitchFamily="34" charset="0"/>
                <a:sym typeface="Wingdings" pitchFamily="2" charset="2"/>
              </a:rPr>
              <a:t>  </a:t>
            </a:r>
            <a:r>
              <a:rPr lang="en-US" dirty="0">
                <a:effectLst/>
                <a:latin typeface="Times New Roman" panose="02020603050405020304" pitchFamily="18" charset="0"/>
                <a:ea typeface="Calibri" panose="020F0502020204030204" pitchFamily="34" charset="0"/>
              </a:rPr>
              <a:t>vulnerable to stretch particularly during shoulder dislocation</a:t>
            </a:r>
            <a:r>
              <a:rPr lang="en-EG" sz="2800" dirty="0">
                <a:effectLst/>
              </a:rPr>
              <a:t> </a:t>
            </a:r>
            <a:endParaRPr lang="en-EG" sz="3200" dirty="0"/>
          </a:p>
        </p:txBody>
      </p:sp>
      <p:pic>
        <p:nvPicPr>
          <p:cNvPr id="6146" name="Picture 2" descr="Axillary Nerve - Anatomy - Orthobullets">
            <a:extLst>
              <a:ext uri="{FF2B5EF4-FFF2-40B4-BE49-F238E27FC236}">
                <a16:creationId xmlns:a16="http://schemas.microsoft.com/office/drawing/2014/main" id="{E29ABB7D-138A-5E7C-6883-81DBA53235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9639" y="1436519"/>
            <a:ext cx="5932361" cy="4241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146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B354-CBE7-5B9F-D7CD-A858F1393D4B}"/>
              </a:ext>
            </a:extLst>
          </p:cNvPr>
          <p:cNvSpPr>
            <a:spLocks noGrp="1"/>
          </p:cNvSpPr>
          <p:nvPr>
            <p:ph type="ctrTitle"/>
          </p:nvPr>
        </p:nvSpPr>
        <p:spPr>
          <a:xfrm>
            <a:off x="1524000" y="657726"/>
            <a:ext cx="9144000" cy="606342"/>
          </a:xfrm>
        </p:spPr>
        <p:txBody>
          <a:bodyPr>
            <a:noAutofit/>
          </a:bodyPr>
          <a:lstStyle/>
          <a:p>
            <a:r>
              <a:rPr lang="en-US" sz="3200" b="1" dirty="0">
                <a:effectLst/>
                <a:latin typeface="Times New Roman" panose="02020603050405020304" pitchFamily="18" charset="0"/>
                <a:ea typeface="Calibri" panose="020F0502020204030204" pitchFamily="34" charset="0"/>
              </a:rPr>
              <a:t>INCIDENCE</a:t>
            </a:r>
            <a:r>
              <a:rPr lang="en-EG" sz="8800" dirty="0">
                <a:effectLst/>
              </a:rPr>
              <a:t> </a:t>
            </a:r>
            <a:endParaRPr lang="en-EG" sz="8800" dirty="0"/>
          </a:p>
        </p:txBody>
      </p:sp>
      <p:sp>
        <p:nvSpPr>
          <p:cNvPr id="3" name="Subtitle 2">
            <a:extLst>
              <a:ext uri="{FF2B5EF4-FFF2-40B4-BE49-F238E27FC236}">
                <a16:creationId xmlns:a16="http://schemas.microsoft.com/office/drawing/2014/main" id="{1BF382BA-F4A0-70A8-D163-DAF207CDB339}"/>
              </a:ext>
            </a:extLst>
          </p:cNvPr>
          <p:cNvSpPr>
            <a:spLocks noGrp="1"/>
          </p:cNvSpPr>
          <p:nvPr>
            <p:ph type="subTitle" idx="1"/>
          </p:nvPr>
        </p:nvSpPr>
        <p:spPr>
          <a:xfrm>
            <a:off x="513348" y="1452395"/>
            <a:ext cx="9144000" cy="3280025"/>
          </a:xfrm>
        </p:spPr>
        <p:txBody>
          <a:bodyPr>
            <a:normAutofit/>
          </a:bodyPr>
          <a:lstStyle/>
          <a:p>
            <a:pPr algn="l"/>
            <a:r>
              <a:rPr lang="en-US" b="0" i="0" dirty="0">
                <a:solidFill>
                  <a:srgbClr val="243039"/>
                </a:solidFill>
                <a:effectLst/>
                <a:latin typeface="Arial" panose="020B0604020202020204" pitchFamily="34" charset="0"/>
              </a:rPr>
              <a:t>Anterior and inferior shoulder dislocations</a:t>
            </a:r>
          </a:p>
          <a:p>
            <a:pPr algn="l"/>
            <a:r>
              <a:rPr lang="en-US" dirty="0">
                <a:solidFill>
                  <a:srgbClr val="243039"/>
                </a:solidFill>
                <a:latin typeface="Arial" panose="020B0604020202020204" pitchFamily="34" charset="0"/>
              </a:rPr>
              <a:t>O</a:t>
            </a:r>
            <a:r>
              <a:rPr lang="en-US" b="0" i="0" dirty="0">
                <a:solidFill>
                  <a:srgbClr val="243039"/>
                </a:solidFill>
                <a:effectLst/>
                <a:latin typeface="Arial" panose="020B0604020202020204" pitchFamily="34" charset="0"/>
              </a:rPr>
              <a:t>ver 50 years of age. </a:t>
            </a:r>
          </a:p>
          <a:p>
            <a:pPr algn="l"/>
            <a:r>
              <a:rPr lang="en-US" dirty="0">
                <a:solidFill>
                  <a:srgbClr val="243039"/>
                </a:solidFill>
                <a:latin typeface="Arial" panose="020B0604020202020204" pitchFamily="34" charset="0"/>
              </a:rPr>
              <a:t>A</a:t>
            </a:r>
            <a:r>
              <a:rPr lang="en-US" b="0" i="0" dirty="0">
                <a:solidFill>
                  <a:srgbClr val="243039"/>
                </a:solidFill>
                <a:effectLst/>
                <a:latin typeface="Arial" panose="020B0604020202020204" pitchFamily="34" charset="0"/>
              </a:rPr>
              <a:t>ssociated with a proximal humerus fracture or </a:t>
            </a:r>
          </a:p>
          <a:p>
            <a:pPr algn="l"/>
            <a:r>
              <a:rPr lang="en-US" b="0" i="0" dirty="0">
                <a:solidFill>
                  <a:srgbClr val="243039"/>
                </a:solidFill>
                <a:effectLst/>
                <a:latin typeface="Arial" panose="020B0604020202020204" pitchFamily="34" charset="0"/>
              </a:rPr>
              <a:t>Unreduced dislocation over 12 hours.</a:t>
            </a:r>
          </a:p>
          <a:p>
            <a:pPr algn="l"/>
            <a:r>
              <a:rPr lang="en-US" dirty="0">
                <a:solidFill>
                  <a:srgbClr val="243039"/>
                </a:solidFill>
                <a:latin typeface="Arial" panose="020B0604020202020204" pitchFamily="34" charset="0"/>
              </a:rPr>
              <a:t>Over head activities (Squash, weight lifting, Rugby, Weightlifting, Wrestling</a:t>
            </a:r>
          </a:p>
          <a:p>
            <a:pPr algn="l"/>
            <a:r>
              <a:rPr lang="en-US" dirty="0">
                <a:solidFill>
                  <a:srgbClr val="243039"/>
                </a:solidFill>
                <a:latin typeface="Arial" panose="020B0604020202020204" pitchFamily="34" charset="0"/>
              </a:rPr>
              <a:t>Iatrogenic (ORIF proximal humerus, Shoulder replacement)</a:t>
            </a:r>
          </a:p>
          <a:p>
            <a:pPr algn="l"/>
            <a:endParaRPr lang="en-EG" dirty="0"/>
          </a:p>
        </p:txBody>
      </p:sp>
    </p:spTree>
    <p:extLst>
      <p:ext uri="{BB962C8B-B14F-4D97-AF65-F5344CB8AC3E}">
        <p14:creationId xmlns:p14="http://schemas.microsoft.com/office/powerpoint/2010/main" val="215523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D2108-3F07-A087-C9AE-27B7CB8E4133}"/>
              </a:ext>
            </a:extLst>
          </p:cNvPr>
          <p:cNvSpPr>
            <a:spLocks noGrp="1"/>
          </p:cNvSpPr>
          <p:nvPr>
            <p:ph type="ctrTitle"/>
          </p:nvPr>
        </p:nvSpPr>
        <p:spPr>
          <a:xfrm>
            <a:off x="1710613" y="317241"/>
            <a:ext cx="9144000" cy="984380"/>
          </a:xfrm>
        </p:spPr>
        <p:txBody>
          <a:bodyPr/>
          <a:lstStyle/>
          <a:p>
            <a:r>
              <a:rPr lang="en-EG" dirty="0"/>
              <a:t>Terrible Shoulder </a:t>
            </a:r>
          </a:p>
        </p:txBody>
      </p:sp>
      <p:sp>
        <p:nvSpPr>
          <p:cNvPr id="3" name="Subtitle 2">
            <a:extLst>
              <a:ext uri="{FF2B5EF4-FFF2-40B4-BE49-F238E27FC236}">
                <a16:creationId xmlns:a16="http://schemas.microsoft.com/office/drawing/2014/main" id="{0E63E457-AB22-905B-5115-4B11AEC259EA}"/>
              </a:ext>
            </a:extLst>
          </p:cNvPr>
          <p:cNvSpPr>
            <a:spLocks noGrp="1"/>
          </p:cNvSpPr>
          <p:nvPr>
            <p:ph type="subTitle" idx="1"/>
          </p:nvPr>
        </p:nvSpPr>
        <p:spPr>
          <a:xfrm>
            <a:off x="6955334" y="1493205"/>
            <a:ext cx="4375485" cy="584775"/>
          </a:xfrm>
        </p:spPr>
        <p:txBody>
          <a:bodyPr>
            <a:normAutofit/>
          </a:bodyPr>
          <a:lstStyle/>
          <a:p>
            <a:r>
              <a:rPr lang="en-EG" sz="2800" dirty="0"/>
              <a:t>Tetrad</a:t>
            </a:r>
          </a:p>
        </p:txBody>
      </p:sp>
      <p:pic>
        <p:nvPicPr>
          <p:cNvPr id="9220" name="Picture 4" descr="Shoulder Dislocation in the Older Patient | Semantic Scholar">
            <a:extLst>
              <a:ext uri="{FF2B5EF4-FFF2-40B4-BE49-F238E27FC236}">
                <a16:creationId xmlns:a16="http://schemas.microsoft.com/office/drawing/2014/main" id="{FC2DAA06-F5F5-62DF-E59A-CDE43D2663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923" y="4238625"/>
            <a:ext cx="6094154" cy="26193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0FC1BD-1EAF-A6D3-86A5-5B746783BF46}"/>
              </a:ext>
            </a:extLst>
          </p:cNvPr>
          <p:cNvSpPr txBox="1"/>
          <p:nvPr/>
        </p:nvSpPr>
        <p:spPr>
          <a:xfrm>
            <a:off x="186613" y="2084675"/>
            <a:ext cx="6096000" cy="1200329"/>
          </a:xfrm>
          <a:prstGeom prst="rect">
            <a:avLst/>
          </a:prstGeom>
          <a:noFill/>
        </p:spPr>
        <p:txBody>
          <a:bodyPr wrap="square">
            <a:spAutoFit/>
          </a:bodyPr>
          <a:lstStyle/>
          <a:p>
            <a:pPr marL="400050" indent="-400050" algn="l">
              <a:buAutoNum type="romanLcParenBoth"/>
            </a:pPr>
            <a:r>
              <a:rPr lang="en-US" b="0" i="0" dirty="0">
                <a:solidFill>
                  <a:srgbClr val="000000"/>
                </a:solidFill>
                <a:effectLst/>
                <a:latin typeface="ff4"/>
              </a:rPr>
              <a:t>Traumatic anterior shoulder dislocation, </a:t>
            </a:r>
          </a:p>
          <a:p>
            <a:pPr marL="400050" indent="-400050" algn="l">
              <a:buAutoNum type="romanLcParenBoth"/>
            </a:pPr>
            <a:r>
              <a:rPr lang="en-US" b="0" i="0" dirty="0">
                <a:solidFill>
                  <a:srgbClr val="000000"/>
                </a:solidFill>
                <a:effectLst/>
                <a:latin typeface="ff4"/>
              </a:rPr>
              <a:t>Rotator cuff tears or displaced humeral greater tuberosity fracture, </a:t>
            </a:r>
          </a:p>
          <a:p>
            <a:pPr marL="400050" indent="-400050" algn="l">
              <a:buAutoNum type="romanLcParenBoth"/>
            </a:pPr>
            <a:r>
              <a:rPr lang="en-US" b="0" i="0" dirty="0">
                <a:solidFill>
                  <a:srgbClr val="000000"/>
                </a:solidFill>
                <a:effectLst/>
                <a:latin typeface="ff4"/>
              </a:rPr>
              <a:t>Brachial plexus injury (Axillary, SSN)</a:t>
            </a:r>
          </a:p>
        </p:txBody>
      </p:sp>
      <p:sp>
        <p:nvSpPr>
          <p:cNvPr id="9" name="TextBox 8">
            <a:extLst>
              <a:ext uri="{FF2B5EF4-FFF2-40B4-BE49-F238E27FC236}">
                <a16:creationId xmlns:a16="http://schemas.microsoft.com/office/drawing/2014/main" id="{CDE926A4-1046-6B19-2BCF-2CA60F816737}"/>
              </a:ext>
            </a:extLst>
          </p:cNvPr>
          <p:cNvSpPr txBox="1"/>
          <p:nvPr/>
        </p:nvSpPr>
        <p:spPr>
          <a:xfrm>
            <a:off x="1947235" y="1450629"/>
            <a:ext cx="1287378" cy="584775"/>
          </a:xfrm>
          <a:prstGeom prst="rect">
            <a:avLst/>
          </a:prstGeom>
          <a:noFill/>
        </p:spPr>
        <p:txBody>
          <a:bodyPr wrap="square">
            <a:spAutoFit/>
          </a:bodyPr>
          <a:lstStyle/>
          <a:p>
            <a:r>
              <a:rPr lang="en-EG" sz="3200" dirty="0"/>
              <a:t>Triad</a:t>
            </a:r>
          </a:p>
        </p:txBody>
      </p:sp>
      <p:sp>
        <p:nvSpPr>
          <p:cNvPr id="10" name="TextBox 9">
            <a:extLst>
              <a:ext uri="{FF2B5EF4-FFF2-40B4-BE49-F238E27FC236}">
                <a16:creationId xmlns:a16="http://schemas.microsoft.com/office/drawing/2014/main" id="{88D9A3F5-1FE5-21EF-0991-1981EBF29847}"/>
              </a:ext>
            </a:extLst>
          </p:cNvPr>
          <p:cNvSpPr txBox="1"/>
          <p:nvPr/>
        </p:nvSpPr>
        <p:spPr>
          <a:xfrm>
            <a:off x="6282613" y="2077980"/>
            <a:ext cx="6096000" cy="1477328"/>
          </a:xfrm>
          <a:prstGeom prst="rect">
            <a:avLst/>
          </a:prstGeom>
          <a:noFill/>
        </p:spPr>
        <p:txBody>
          <a:bodyPr wrap="square">
            <a:spAutoFit/>
          </a:bodyPr>
          <a:lstStyle/>
          <a:p>
            <a:pPr marL="400050" indent="-400050" algn="l">
              <a:buAutoNum type="romanLcParenBoth"/>
            </a:pPr>
            <a:r>
              <a:rPr lang="en-US" b="0" i="0" dirty="0">
                <a:solidFill>
                  <a:srgbClr val="000000"/>
                </a:solidFill>
                <a:effectLst/>
                <a:latin typeface="ff4"/>
              </a:rPr>
              <a:t>Traumatic anterior shoulder dislocation, </a:t>
            </a:r>
          </a:p>
          <a:p>
            <a:pPr marL="400050" indent="-400050" algn="l">
              <a:buAutoNum type="romanLcParenBoth"/>
            </a:pPr>
            <a:r>
              <a:rPr lang="en-US" b="0" i="0" dirty="0">
                <a:solidFill>
                  <a:srgbClr val="000000"/>
                </a:solidFill>
                <a:effectLst/>
                <a:latin typeface="ff4"/>
              </a:rPr>
              <a:t>Rotator cuff tears or displaced humeral greater tuberosity fracture, </a:t>
            </a:r>
          </a:p>
          <a:p>
            <a:pPr marL="400050" indent="-400050" algn="l">
              <a:buAutoNum type="romanLcParenBoth"/>
            </a:pPr>
            <a:r>
              <a:rPr lang="en-US" b="0" i="0" dirty="0">
                <a:solidFill>
                  <a:srgbClr val="000000"/>
                </a:solidFill>
                <a:effectLst/>
                <a:latin typeface="ff4"/>
              </a:rPr>
              <a:t>Brachial plexus injury (Axillary, SSN)</a:t>
            </a:r>
          </a:p>
          <a:p>
            <a:pPr marL="400050" indent="-400050" algn="l">
              <a:buAutoNum type="romanLcParenBoth"/>
            </a:pPr>
            <a:r>
              <a:rPr lang="en-US" dirty="0">
                <a:solidFill>
                  <a:srgbClr val="000000"/>
                </a:solidFill>
                <a:latin typeface="ff4"/>
              </a:rPr>
              <a:t>Large glenoid rim </a:t>
            </a:r>
            <a:r>
              <a:rPr lang="en-US" dirty="0" err="1">
                <a:solidFill>
                  <a:srgbClr val="000000"/>
                </a:solidFill>
                <a:latin typeface="ff4"/>
              </a:rPr>
              <a:t>defeciency</a:t>
            </a:r>
            <a:endParaRPr lang="en-US" b="0" i="0" dirty="0">
              <a:solidFill>
                <a:srgbClr val="000000"/>
              </a:solidFill>
              <a:effectLst/>
              <a:latin typeface="ff4"/>
            </a:endParaRPr>
          </a:p>
        </p:txBody>
      </p:sp>
    </p:spTree>
    <p:extLst>
      <p:ext uri="{BB962C8B-B14F-4D97-AF65-F5344CB8AC3E}">
        <p14:creationId xmlns:p14="http://schemas.microsoft.com/office/powerpoint/2010/main" val="90213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71F7F-89F6-D339-32C2-C422EF03AA2C}"/>
              </a:ext>
            </a:extLst>
          </p:cNvPr>
          <p:cNvSpPr>
            <a:spLocks noGrp="1"/>
          </p:cNvSpPr>
          <p:nvPr>
            <p:ph type="ctrTitle"/>
          </p:nvPr>
        </p:nvSpPr>
        <p:spPr/>
        <p:txBody>
          <a:bodyPr/>
          <a:lstStyle/>
          <a:p>
            <a:endParaRPr lang="en-EG"/>
          </a:p>
        </p:txBody>
      </p:sp>
      <p:sp>
        <p:nvSpPr>
          <p:cNvPr id="3" name="Subtitle 2">
            <a:extLst>
              <a:ext uri="{FF2B5EF4-FFF2-40B4-BE49-F238E27FC236}">
                <a16:creationId xmlns:a16="http://schemas.microsoft.com/office/drawing/2014/main" id="{F2A3A796-E953-AD59-A0E5-9885D80DF8A3}"/>
              </a:ext>
            </a:extLst>
          </p:cNvPr>
          <p:cNvSpPr>
            <a:spLocks noGrp="1"/>
          </p:cNvSpPr>
          <p:nvPr>
            <p:ph type="subTitle" idx="1"/>
          </p:nvPr>
        </p:nvSpPr>
        <p:spPr/>
        <p:txBody>
          <a:bodyPr/>
          <a:lstStyle/>
          <a:p>
            <a:endParaRPr lang="en-EG"/>
          </a:p>
        </p:txBody>
      </p:sp>
      <p:pic>
        <p:nvPicPr>
          <p:cNvPr id="4" name="Picture 2" descr="The shoulder terrible triad is defined as a traumatic shoulder dislocation  associated with a rotator cuff tear and an injury to the brachial plexus...  | By Cirugía de Hombro y Codo | Facebook">
            <a:extLst>
              <a:ext uri="{FF2B5EF4-FFF2-40B4-BE49-F238E27FC236}">
                <a16:creationId xmlns:a16="http://schemas.microsoft.com/office/drawing/2014/main" id="{ABC212F5-A347-D589-CE5E-133A48AAC4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497" y="4191000"/>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160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68E446-52E2-4FCB-B921-0E77FDA22C49}"/>
              </a:ext>
            </a:extLst>
          </p:cNvPr>
          <p:cNvPicPr>
            <a:picLocks noChangeAspect="1"/>
          </p:cNvPicPr>
          <p:nvPr/>
        </p:nvPicPr>
        <p:blipFill>
          <a:blip r:embed="rId2"/>
          <a:stretch>
            <a:fillRect/>
          </a:stretch>
        </p:blipFill>
        <p:spPr>
          <a:xfrm>
            <a:off x="189186" y="819807"/>
            <a:ext cx="6688138" cy="942975"/>
          </a:xfrm>
          <a:prstGeom prst="rect">
            <a:avLst/>
          </a:prstGeom>
        </p:spPr>
      </p:pic>
      <p:sp>
        <p:nvSpPr>
          <p:cNvPr id="5" name="TextBox 4">
            <a:extLst>
              <a:ext uri="{FF2B5EF4-FFF2-40B4-BE49-F238E27FC236}">
                <a16:creationId xmlns:a16="http://schemas.microsoft.com/office/drawing/2014/main" id="{4371CECB-7AD9-4D53-B97C-D3115C259AB2}"/>
              </a:ext>
            </a:extLst>
          </p:cNvPr>
          <p:cNvSpPr txBox="1"/>
          <p:nvPr/>
        </p:nvSpPr>
        <p:spPr>
          <a:xfrm>
            <a:off x="189186" y="2254143"/>
            <a:ext cx="7188002" cy="3046988"/>
          </a:xfrm>
          <a:prstGeom prst="rect">
            <a:avLst/>
          </a:prstGeom>
          <a:noFill/>
        </p:spPr>
        <p:txBody>
          <a:bodyPr wrap="square">
            <a:spAutoFit/>
          </a:bodyPr>
          <a:lstStyle/>
          <a:p>
            <a:pPr algn="l"/>
            <a:r>
              <a:rPr lang="en-US" sz="2400" b="0" i="0" u="none" strike="noStrike" baseline="0" dirty="0">
                <a:solidFill>
                  <a:srgbClr val="231F20"/>
                </a:solidFill>
                <a:latin typeface="Arial" panose="020B0604020202020204" pitchFamily="34" charset="0"/>
                <a:cs typeface="Arial" panose="020B0604020202020204" pitchFamily="34" charset="0"/>
              </a:rPr>
              <a:t>Iatrogenic peripheral nerve injuries from orthopedic surgery can occur via many scenarios, including :</a:t>
            </a:r>
            <a:br>
              <a:rPr lang="en-US" sz="2400" b="0" i="0" u="none" strike="noStrike" baseline="0" dirty="0">
                <a:solidFill>
                  <a:srgbClr val="231F20"/>
                </a:solidFill>
                <a:latin typeface="Arial" panose="020B0604020202020204" pitchFamily="34" charset="0"/>
                <a:cs typeface="Arial" panose="020B0604020202020204" pitchFamily="34" charset="0"/>
              </a:rPr>
            </a:br>
            <a:endParaRPr lang="en-US" sz="2400" dirty="0">
              <a:solidFill>
                <a:srgbClr val="231F20"/>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400" dirty="0">
                <a:solidFill>
                  <a:srgbClr val="231F20"/>
                </a:solidFill>
                <a:latin typeface="Arial" panose="020B0604020202020204" pitchFamily="34" charset="0"/>
                <a:cs typeface="Arial" panose="020B0604020202020204" pitchFamily="34" charset="0"/>
              </a:rPr>
              <a:t>D</a:t>
            </a:r>
            <a:r>
              <a:rPr lang="en-US" sz="2400" b="0" i="0" u="none" strike="noStrike" baseline="0" dirty="0">
                <a:solidFill>
                  <a:srgbClr val="231F20"/>
                </a:solidFill>
                <a:latin typeface="Arial" panose="020B0604020202020204" pitchFamily="34" charset="0"/>
                <a:cs typeface="Arial" panose="020B0604020202020204" pitchFamily="34" charset="0"/>
              </a:rPr>
              <a:t>irect injury to the nerve during surgery, </a:t>
            </a:r>
          </a:p>
          <a:p>
            <a:pPr marL="342900" indent="-342900" algn="l">
              <a:buFont typeface="Arial" panose="020B0604020202020204" pitchFamily="34" charset="0"/>
              <a:buChar char="•"/>
            </a:pPr>
            <a:r>
              <a:rPr lang="en-US" sz="2400" dirty="0">
                <a:solidFill>
                  <a:srgbClr val="231F20"/>
                </a:solidFill>
                <a:latin typeface="Arial" panose="020B0604020202020204" pitchFamily="34" charset="0"/>
                <a:cs typeface="Arial" panose="020B0604020202020204" pitchFamily="34" charset="0"/>
              </a:rPr>
              <a:t>I</a:t>
            </a:r>
            <a:r>
              <a:rPr lang="en-US" sz="2400" b="0" i="0" u="none" strike="noStrike" baseline="0" dirty="0">
                <a:solidFill>
                  <a:srgbClr val="231F20"/>
                </a:solidFill>
                <a:latin typeface="Arial" panose="020B0604020202020204" pitchFamily="34" charset="0"/>
                <a:cs typeface="Arial" panose="020B0604020202020204" pitchFamily="34" charset="0"/>
              </a:rPr>
              <a:t>ndirect injury via retraction or compartment syndrome, and </a:t>
            </a:r>
          </a:p>
          <a:p>
            <a:pPr marL="342900" indent="-342900" algn="l">
              <a:buFont typeface="Arial" panose="020B0604020202020204" pitchFamily="34" charset="0"/>
              <a:buChar char="•"/>
            </a:pPr>
            <a:r>
              <a:rPr lang="en-US" sz="2400" dirty="0">
                <a:solidFill>
                  <a:srgbClr val="231F20"/>
                </a:solidFill>
                <a:latin typeface="Arial" panose="020B0604020202020204" pitchFamily="34" charset="0"/>
                <a:cs typeface="Arial" panose="020B0604020202020204" pitchFamily="34" charset="0"/>
              </a:rPr>
              <a:t>I</a:t>
            </a:r>
            <a:r>
              <a:rPr lang="en-US" sz="2400" b="0" i="0" u="none" strike="noStrike" baseline="0" dirty="0">
                <a:solidFill>
                  <a:srgbClr val="231F20"/>
                </a:solidFill>
                <a:latin typeface="Arial" panose="020B0604020202020204" pitchFamily="34" charset="0"/>
                <a:cs typeface="Arial" panose="020B0604020202020204" pitchFamily="34" charset="0"/>
              </a:rPr>
              <a:t>njury from nonsurgical treatments such as injections and splinting</a:t>
            </a:r>
            <a:endParaRPr lang="en-US" sz="4800" dirty="0">
              <a:latin typeface="Arial" panose="020B0604020202020204" pitchFamily="34" charset="0"/>
              <a:cs typeface="Arial" panose="020B0604020202020204" pitchFamily="34" charset="0"/>
            </a:endParaRPr>
          </a:p>
        </p:txBody>
      </p:sp>
      <p:pic>
        <p:nvPicPr>
          <p:cNvPr id="9" name="Picture 8" descr="Diagram&#10;&#10;Description automatically generated">
            <a:extLst>
              <a:ext uri="{FF2B5EF4-FFF2-40B4-BE49-F238E27FC236}">
                <a16:creationId xmlns:a16="http://schemas.microsoft.com/office/drawing/2014/main" id="{34298E23-0C1A-41A8-9D27-C24B30B23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0778" y="819807"/>
            <a:ext cx="4652036" cy="5971442"/>
          </a:xfrm>
          <a:prstGeom prst="rect">
            <a:avLst/>
          </a:prstGeom>
        </p:spPr>
      </p:pic>
      <p:sp>
        <p:nvSpPr>
          <p:cNvPr id="11" name="TextBox 10">
            <a:extLst>
              <a:ext uri="{FF2B5EF4-FFF2-40B4-BE49-F238E27FC236}">
                <a16:creationId xmlns:a16="http://schemas.microsoft.com/office/drawing/2014/main" id="{8D282645-AD76-4743-9F6A-9EE0F06116ED}"/>
              </a:ext>
            </a:extLst>
          </p:cNvPr>
          <p:cNvSpPr txBox="1"/>
          <p:nvPr/>
        </p:nvSpPr>
        <p:spPr>
          <a:xfrm>
            <a:off x="1257406" y="6581001"/>
            <a:ext cx="6093372" cy="276999"/>
          </a:xfrm>
          <a:prstGeom prst="rect">
            <a:avLst/>
          </a:prstGeom>
          <a:noFill/>
        </p:spPr>
        <p:txBody>
          <a:bodyPr wrap="square">
            <a:spAutoFit/>
          </a:bodyPr>
          <a:lstStyle/>
          <a:p>
            <a:pPr algn="r"/>
            <a:r>
              <a:rPr lang="en-US" sz="1200" b="0" i="0" u="none" strike="noStrike" baseline="0" dirty="0">
                <a:solidFill>
                  <a:srgbClr val="231F20"/>
                </a:solidFill>
                <a:latin typeface="AdvTTeeb42827.I"/>
              </a:rPr>
              <a:t>J Am </a:t>
            </a:r>
            <a:r>
              <a:rPr lang="en-US" sz="1200" b="0" i="0" u="none" strike="noStrike" baseline="0" dirty="0" err="1">
                <a:solidFill>
                  <a:srgbClr val="231F20"/>
                </a:solidFill>
                <a:latin typeface="AdvTTeeb42827.I"/>
              </a:rPr>
              <a:t>Acad</a:t>
            </a:r>
            <a:r>
              <a:rPr lang="en-US" sz="1200" b="0" i="0" u="none" strike="noStrike" baseline="0" dirty="0">
                <a:solidFill>
                  <a:srgbClr val="231F20"/>
                </a:solidFill>
                <a:latin typeface="AdvTTeeb42827.I"/>
              </a:rPr>
              <a:t> </a:t>
            </a:r>
            <a:r>
              <a:rPr lang="en-US" sz="1200" b="0" i="0" u="none" strike="noStrike" baseline="0" dirty="0" err="1">
                <a:solidFill>
                  <a:srgbClr val="231F20"/>
                </a:solidFill>
                <a:latin typeface="AdvTTeeb42827.I"/>
              </a:rPr>
              <a:t>Orthop</a:t>
            </a:r>
            <a:r>
              <a:rPr lang="en-US" sz="1200" b="0" i="0" u="none" strike="noStrike" baseline="0" dirty="0">
                <a:solidFill>
                  <a:srgbClr val="231F20"/>
                </a:solidFill>
                <a:latin typeface="AdvTTeeb42827.I"/>
              </a:rPr>
              <a:t> Surg </a:t>
            </a:r>
            <a:r>
              <a:rPr lang="en-US" sz="1200" b="0" i="0" u="none" strike="noStrike" baseline="0" dirty="0">
                <a:solidFill>
                  <a:srgbClr val="231F20"/>
                </a:solidFill>
                <a:latin typeface="AdvOT82c4f4c4"/>
              </a:rPr>
              <a:t>2019;27: e838-e848</a:t>
            </a:r>
            <a:endParaRPr lang="en-US" sz="1200" dirty="0"/>
          </a:p>
        </p:txBody>
      </p:sp>
    </p:spTree>
    <p:extLst>
      <p:ext uri="{BB962C8B-B14F-4D97-AF65-F5344CB8AC3E}">
        <p14:creationId xmlns:p14="http://schemas.microsoft.com/office/powerpoint/2010/main" val="293216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314445-FBC7-4C86-B200-FBAD72985774}"/>
              </a:ext>
            </a:extLst>
          </p:cNvPr>
          <p:cNvSpPr/>
          <p:nvPr/>
        </p:nvSpPr>
        <p:spPr>
          <a:xfrm>
            <a:off x="228029" y="0"/>
            <a:ext cx="10205597" cy="677108"/>
          </a:xfrm>
          <a:prstGeom prst="rect">
            <a:avLst/>
          </a:prstGeom>
        </p:spPr>
        <p:txBody>
          <a:bodyPr>
            <a:normAutofit fontScale="97500" lnSpcReduction="10000"/>
          </a:bodyPr>
          <a:lstStyle/>
          <a:p>
            <a:pPr>
              <a:lnSpc>
                <a:spcPct val="90000"/>
              </a:lnSpc>
              <a:spcBef>
                <a:spcPct val="0"/>
              </a:spcBef>
            </a:pPr>
            <a:r>
              <a:rPr lang="fr-FR" sz="4400" b="1" i="1" dirty="0">
                <a:latin typeface="Source Sans Pro Black" panose="020B0803030403020204" pitchFamily="34" charset="0"/>
                <a:ea typeface="Source Sans Pro Black" panose="020B0803030403020204" pitchFamily="34" charset="0"/>
                <a:cs typeface="+mj-cs"/>
              </a:rPr>
              <a:t>Characteristics</a:t>
            </a:r>
          </a:p>
        </p:txBody>
      </p:sp>
      <p:sp>
        <p:nvSpPr>
          <p:cNvPr id="4" name="TextBox 3">
            <a:extLst>
              <a:ext uri="{FF2B5EF4-FFF2-40B4-BE49-F238E27FC236}">
                <a16:creationId xmlns:a16="http://schemas.microsoft.com/office/drawing/2014/main" id="{5D6D000D-DCD8-4165-AF16-24BC031520A7}"/>
              </a:ext>
            </a:extLst>
          </p:cNvPr>
          <p:cNvSpPr txBox="1"/>
          <p:nvPr/>
        </p:nvSpPr>
        <p:spPr>
          <a:xfrm>
            <a:off x="288537" y="1041023"/>
            <a:ext cx="11614926" cy="5816977"/>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Iatrogenic neuropathy, however</a:t>
            </a:r>
            <a:r>
              <a:rPr lang="en-US" sz="2400" b="1" dirty="0">
                <a:latin typeface="Times New Roman" panose="02020603050405020304" pitchFamily="18" charset="0"/>
                <a:cs typeface="Times New Roman" panose="02020603050405020304" pitchFamily="18" charset="0"/>
              </a:rPr>
              <a:t>, </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has more psychological complications</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because the recognition of nerve injury is often missed or belated. </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The onset of neuropathic pain can be delayed for </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days, weeks or, rarely, months</a:t>
            </a:r>
            <a:r>
              <a:rPr lang="en-US" sz="24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solidFill>
                  <a:srgbClr val="C00000"/>
                </a:solidFill>
                <a:latin typeface="Times New Roman" panose="02020603050405020304" pitchFamily="18" charset="0"/>
                <a:cs typeface="Times New Roman" panose="02020603050405020304" pitchFamily="18" charset="0"/>
              </a:rPr>
              <a:t>Doctor and patient may erroneously attribute early onset neuropathic pain to the expected “normal” post-operative pain</a:t>
            </a:r>
            <a:r>
              <a:rPr lang="en-US" sz="2400" dirty="0">
                <a:latin typeface="Times New Roman" panose="02020603050405020304" pitchFamily="18" charset="0"/>
                <a:cs typeface="Times New Roman" panose="02020603050405020304" pitchFamily="18" charset="0"/>
              </a:rPr>
              <a:t>. The operation was technically successful and there were no infections or other obvious complications. </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Delayed recognition may also be the consequence of immobilization by postoperative cast, bed rest, reduced activity or sedation due to anesthetic or analgesic medication. </a:t>
            </a:r>
          </a:p>
          <a:p>
            <a:endParaRPr lang="en-US" sz="2400" dirty="0">
              <a:latin typeface="Times New Roman" panose="02020603050405020304" pitchFamily="18" charset="0"/>
              <a:cs typeface="Times New Roman" panose="02020603050405020304" pitchFamily="18" charset="0"/>
            </a:endParaRPr>
          </a:p>
        </p:txBody>
      </p:sp>
      <p:pic>
        <p:nvPicPr>
          <p:cNvPr id="6" name="Picture 5" descr="A red and white sign&#10;&#10;Description automatically generated with medium confidence">
            <a:extLst>
              <a:ext uri="{FF2B5EF4-FFF2-40B4-BE49-F238E27FC236}">
                <a16:creationId xmlns:a16="http://schemas.microsoft.com/office/drawing/2014/main" id="{5001C735-DA25-4308-8C49-FD4BD25358E1}"/>
              </a:ext>
            </a:extLst>
          </p:cNvPr>
          <p:cNvPicPr>
            <a:picLocks noChangeAspect="1"/>
          </p:cNvPicPr>
          <p:nvPr/>
        </p:nvPicPr>
        <p:blipFill rotWithShape="1">
          <a:blip r:embed="rId2">
            <a:extLst>
              <a:ext uri="{28A0092B-C50C-407E-A947-70E740481C1C}">
                <a14:useLocalDpi xmlns:a14="http://schemas.microsoft.com/office/drawing/2010/main" val="0"/>
              </a:ext>
            </a:extLst>
          </a:blip>
          <a:srcRect l="15545" t="12487" r="12978" b="8603"/>
          <a:stretch/>
        </p:blipFill>
        <p:spPr>
          <a:xfrm>
            <a:off x="8893261" y="770078"/>
            <a:ext cx="3067675" cy="2821151"/>
          </a:xfrm>
          <a:prstGeom prst="rect">
            <a:avLst/>
          </a:prstGeom>
        </p:spPr>
      </p:pic>
      <p:sp>
        <p:nvSpPr>
          <p:cNvPr id="7" name="TextBox 6">
            <a:extLst>
              <a:ext uri="{FF2B5EF4-FFF2-40B4-BE49-F238E27FC236}">
                <a16:creationId xmlns:a16="http://schemas.microsoft.com/office/drawing/2014/main" id="{8CC98C97-AD33-4B5A-8611-AF75A29B0E70}"/>
              </a:ext>
            </a:extLst>
          </p:cNvPr>
          <p:cNvSpPr txBox="1"/>
          <p:nvPr/>
        </p:nvSpPr>
        <p:spPr>
          <a:xfrm>
            <a:off x="5594640" y="6611138"/>
            <a:ext cx="6098458" cy="261610"/>
          </a:xfrm>
          <a:prstGeom prst="rect">
            <a:avLst/>
          </a:prstGeom>
          <a:noFill/>
        </p:spPr>
        <p:txBody>
          <a:bodyPr wrap="square">
            <a:spAutoFit/>
          </a:bodyPr>
          <a:lstStyle/>
          <a:p>
            <a:pPr algn="r"/>
            <a:r>
              <a:rPr lang="en-US" sz="1100" b="0" i="0" dirty="0">
                <a:effectLst/>
                <a:latin typeface="Arial" panose="020B0604020202020204" pitchFamily="34" charset="0"/>
                <a:cs typeface="Arial" panose="020B0604020202020204" pitchFamily="34" charset="0"/>
              </a:rPr>
              <a:t>Iatrogenic Causes of Neuropathy </a:t>
            </a:r>
            <a:r>
              <a:rPr lang="en-US" sz="1100" dirty="0">
                <a:latin typeface="Arial" panose="020B0604020202020204" pitchFamily="34" charset="0"/>
                <a:cs typeface="Arial" panose="020B0604020202020204" pitchFamily="34" charset="0"/>
              </a:rPr>
              <a:t>Encyclopedia of Pain pp 949–951</a:t>
            </a:r>
          </a:p>
        </p:txBody>
      </p:sp>
    </p:spTree>
    <p:extLst>
      <p:ext uri="{BB962C8B-B14F-4D97-AF65-F5344CB8AC3E}">
        <p14:creationId xmlns:p14="http://schemas.microsoft.com/office/powerpoint/2010/main" val="397561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AE398D-58C5-4156-830E-BE425E93B680}"/>
              </a:ext>
            </a:extLst>
          </p:cNvPr>
          <p:cNvSpPr txBox="1"/>
          <p:nvPr/>
        </p:nvSpPr>
        <p:spPr>
          <a:xfrm>
            <a:off x="335524" y="1012954"/>
            <a:ext cx="11709331" cy="4832092"/>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Painful iatrogenic neuropathy often originates from injury confined to a sensory nerve, without evidence of muscle wasting and weakness. </a:t>
            </a:r>
            <a:b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Occasionally, the nerve injury is the consequence of progressive entrapment in the surgical scar</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Such entrapment, unlike anatomical entrapment syndromes, is rarely focal, usually being more homogeneously distributed along the scar. </a:t>
            </a:r>
            <a:b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The clinical equivalence is that the positive symptoms of pain, paresthesia and dysesthesia may appear without striking negative phenomena (hypo-anesthesia).</a:t>
            </a:r>
          </a:p>
        </p:txBody>
      </p:sp>
      <p:sp>
        <p:nvSpPr>
          <p:cNvPr id="4" name="Rectangle 3">
            <a:extLst>
              <a:ext uri="{FF2B5EF4-FFF2-40B4-BE49-F238E27FC236}">
                <a16:creationId xmlns:a16="http://schemas.microsoft.com/office/drawing/2014/main" id="{23AD99C1-6F0A-43F4-8351-CE0796E6E5DA}"/>
              </a:ext>
            </a:extLst>
          </p:cNvPr>
          <p:cNvSpPr/>
          <p:nvPr/>
        </p:nvSpPr>
        <p:spPr>
          <a:xfrm>
            <a:off x="228029" y="0"/>
            <a:ext cx="1020559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1" u="none" strike="noStrike" kern="1200" cap="none" spc="0" normalizeH="0" baseline="0" noProof="0" dirty="0">
                <a:ln>
                  <a:noFill/>
                </a:ln>
                <a:solidFill>
                  <a:prstClr val="black"/>
                </a:solidFill>
                <a:effectLst/>
                <a:uLnTx/>
                <a:uFillTx/>
                <a:latin typeface="Source Sans Pro Black" panose="020B0604020202020204" pitchFamily="34" charset="0"/>
                <a:ea typeface="+mn-ea"/>
                <a:cs typeface="Sanskrit Text" panose="020B0502040204020203" pitchFamily="18" charset="0"/>
              </a:rPr>
              <a:t>Symptoms</a:t>
            </a:r>
          </a:p>
        </p:txBody>
      </p:sp>
      <p:sp>
        <p:nvSpPr>
          <p:cNvPr id="5" name="TextBox 4">
            <a:extLst>
              <a:ext uri="{FF2B5EF4-FFF2-40B4-BE49-F238E27FC236}">
                <a16:creationId xmlns:a16="http://schemas.microsoft.com/office/drawing/2014/main" id="{27C81C62-ED6E-4077-AC1B-2CC6483CA457}"/>
              </a:ext>
            </a:extLst>
          </p:cNvPr>
          <p:cNvSpPr txBox="1"/>
          <p:nvPr/>
        </p:nvSpPr>
        <p:spPr>
          <a:xfrm>
            <a:off x="5594640" y="6611138"/>
            <a:ext cx="6098458"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Iatrogenic Causes of Neuropathy Encyclopedia of Pain pp 949–951</a:t>
            </a:r>
          </a:p>
        </p:txBody>
      </p:sp>
    </p:spTree>
    <p:extLst>
      <p:ext uri="{BB962C8B-B14F-4D97-AF65-F5344CB8AC3E}">
        <p14:creationId xmlns:p14="http://schemas.microsoft.com/office/powerpoint/2010/main" val="140428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4D857F-DFF2-4BF7-944C-CCCF8F0BB7E6}"/>
              </a:ext>
            </a:extLst>
          </p:cNvPr>
          <p:cNvPicPr>
            <a:picLocks noChangeAspect="1"/>
          </p:cNvPicPr>
          <p:nvPr/>
        </p:nvPicPr>
        <p:blipFill>
          <a:blip r:embed="rId2"/>
          <a:stretch>
            <a:fillRect/>
          </a:stretch>
        </p:blipFill>
        <p:spPr>
          <a:xfrm>
            <a:off x="2350984" y="986914"/>
            <a:ext cx="7000875" cy="5143500"/>
          </a:xfrm>
          <a:prstGeom prst="rect">
            <a:avLst/>
          </a:prstGeom>
        </p:spPr>
      </p:pic>
      <p:sp>
        <p:nvSpPr>
          <p:cNvPr id="4" name="Title 1">
            <a:extLst>
              <a:ext uri="{FF2B5EF4-FFF2-40B4-BE49-F238E27FC236}">
                <a16:creationId xmlns:a16="http://schemas.microsoft.com/office/drawing/2014/main" id="{85A30212-F0B4-45AD-9998-18732DEE3EED}"/>
              </a:ext>
            </a:extLst>
          </p:cNvPr>
          <p:cNvSpPr txBox="1">
            <a:spLocks/>
          </p:cNvSpPr>
          <p:nvPr/>
        </p:nvSpPr>
        <p:spPr>
          <a:xfrm>
            <a:off x="383458" y="20894"/>
            <a:ext cx="8229600" cy="1143000"/>
          </a:xfrm>
          <a:prstGeom prst="rect">
            <a:avLst/>
          </a:prstGeom>
          <a:noFill/>
        </p:spPr>
        <p:txBody>
          <a:bodyPr wrap="square">
            <a:spAutoFit/>
          </a:bodyPr>
          <a:lstStyle>
            <a:defPPr>
              <a:defRPr lang="en-US"/>
            </a:defPPr>
            <a:lvl1pPr>
              <a:defRPr sz="3600" b="1" i="1">
                <a:latin typeface="Source Sans Pro Black" panose="020B0604020202020204" pitchFamily="34" charset="0"/>
                <a:cs typeface="Sanskrit Text" panose="020B0502040204020203"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dirty="0">
                <a:ln>
                  <a:noFill/>
                </a:ln>
                <a:solidFill>
                  <a:prstClr val="black"/>
                </a:solidFill>
                <a:effectLst/>
                <a:uLnTx/>
                <a:uFillTx/>
                <a:latin typeface="Source Sans Pro Black" panose="020B0604020202020204" pitchFamily="34" charset="0"/>
                <a:ea typeface="+mn-ea"/>
                <a:cs typeface="Sanskrit Text" panose="020B0502040204020203" pitchFamily="18" charset="0"/>
              </a:rPr>
              <a:t>Iatrogenic PNI: by specialty</a:t>
            </a:r>
          </a:p>
        </p:txBody>
      </p:sp>
      <p:sp>
        <p:nvSpPr>
          <p:cNvPr id="6" name="TextBox 5">
            <a:extLst>
              <a:ext uri="{FF2B5EF4-FFF2-40B4-BE49-F238E27FC236}">
                <a16:creationId xmlns:a16="http://schemas.microsoft.com/office/drawing/2014/main" id="{4CDD4C37-9157-4341-B7BD-5687661F77CC}"/>
              </a:ext>
            </a:extLst>
          </p:cNvPr>
          <p:cNvSpPr txBox="1"/>
          <p:nvPr/>
        </p:nvSpPr>
        <p:spPr>
          <a:xfrm>
            <a:off x="5851422" y="6575496"/>
            <a:ext cx="6098458"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TrebuchetMS"/>
                <a:ea typeface="+mn-ea"/>
                <a:cs typeface="+mn-cs"/>
              </a:rPr>
              <a:t>Revista</a:t>
            </a:r>
            <a:r>
              <a:rPr kumimoji="0" lang="en-US" sz="1100" b="0" i="0" u="none" strike="noStrike" kern="1200" cap="none" spc="0" normalizeH="0" baseline="0" noProof="0" dirty="0">
                <a:ln>
                  <a:noFill/>
                </a:ln>
                <a:solidFill>
                  <a:prstClr val="black"/>
                </a:solidFill>
                <a:effectLst/>
                <a:uLnTx/>
                <a:uFillTx/>
                <a:latin typeface="TrebuchetMS"/>
                <a:ea typeface="+mn-ea"/>
                <a:cs typeface="+mn-cs"/>
              </a:rPr>
              <a:t> </a:t>
            </a:r>
            <a:r>
              <a:rPr kumimoji="0" lang="en-US" sz="1100" b="0" i="0" u="none" strike="noStrike" kern="1200" cap="none" spc="0" normalizeH="0" baseline="0" noProof="0" dirty="0" err="1">
                <a:ln>
                  <a:noFill/>
                </a:ln>
                <a:solidFill>
                  <a:prstClr val="black"/>
                </a:solidFill>
                <a:effectLst/>
                <a:uLnTx/>
                <a:uFillTx/>
                <a:latin typeface="TrebuchetMS"/>
                <a:ea typeface="+mn-ea"/>
                <a:cs typeface="+mn-cs"/>
              </a:rPr>
              <a:t>Espaٌola</a:t>
            </a:r>
            <a:r>
              <a:rPr kumimoji="0" lang="en-US" sz="1100" b="0" i="0" u="none" strike="noStrike" kern="1200" cap="none" spc="0" normalizeH="0" baseline="0" noProof="0" dirty="0">
                <a:ln>
                  <a:noFill/>
                </a:ln>
                <a:solidFill>
                  <a:prstClr val="black"/>
                </a:solidFill>
                <a:effectLst/>
                <a:uLnTx/>
                <a:uFillTx/>
                <a:latin typeface="TrebuchetMS"/>
                <a:ea typeface="+mn-ea"/>
                <a:cs typeface="+mn-cs"/>
              </a:rPr>
              <a:t> de </a:t>
            </a:r>
            <a:r>
              <a:rPr kumimoji="0" lang="en-US" sz="1100" b="0" i="0" u="none" strike="noStrike" kern="1200" cap="none" spc="0" normalizeH="0" baseline="0" noProof="0" dirty="0" err="1">
                <a:ln>
                  <a:noFill/>
                </a:ln>
                <a:solidFill>
                  <a:prstClr val="black"/>
                </a:solidFill>
                <a:effectLst/>
                <a:uLnTx/>
                <a:uFillTx/>
                <a:latin typeface="TrebuchetMS"/>
                <a:ea typeface="+mn-ea"/>
                <a:cs typeface="+mn-cs"/>
              </a:rPr>
              <a:t>Cirug</a:t>
            </a:r>
            <a:r>
              <a:rPr kumimoji="0" lang="ar-EG" sz="1100" b="0" i="0" u="none" strike="noStrike" kern="1200" cap="none" spc="0" normalizeH="0" baseline="0" noProof="0" dirty="0">
                <a:ln>
                  <a:noFill/>
                </a:ln>
                <a:solidFill>
                  <a:prstClr val="black"/>
                </a:solidFill>
                <a:effectLst/>
                <a:uLnTx/>
                <a:uFillTx/>
                <a:latin typeface="TrebuchetMS"/>
                <a:ea typeface="+mn-ea"/>
                <a:cs typeface="Arial" panose="020B0604020202020204" pitchFamily="34" charset="0"/>
              </a:rPr>
              <a:t>ي</a:t>
            </a:r>
            <a:r>
              <a:rPr kumimoji="0" lang="en-US" sz="1100" b="0" i="0" u="none" strike="noStrike" kern="1200" cap="none" spc="0" normalizeH="0" baseline="0" noProof="0" dirty="0">
                <a:ln>
                  <a:noFill/>
                </a:ln>
                <a:solidFill>
                  <a:prstClr val="black"/>
                </a:solidFill>
                <a:effectLst/>
                <a:uLnTx/>
                <a:uFillTx/>
                <a:latin typeface="TrebuchetMS"/>
                <a:ea typeface="+mn-ea"/>
                <a:cs typeface="+mn-cs"/>
              </a:rPr>
              <a:t>a </a:t>
            </a:r>
            <a:r>
              <a:rPr kumimoji="0" lang="en-US" sz="1100" b="0" i="0" u="none" strike="noStrike" kern="1200" cap="none" spc="0" normalizeH="0" baseline="0" noProof="0" dirty="0" err="1">
                <a:ln>
                  <a:noFill/>
                </a:ln>
                <a:solidFill>
                  <a:prstClr val="black"/>
                </a:solidFill>
                <a:effectLst/>
                <a:uLnTx/>
                <a:uFillTx/>
                <a:latin typeface="TrebuchetMS"/>
                <a:ea typeface="+mn-ea"/>
                <a:cs typeface="+mn-cs"/>
              </a:rPr>
              <a:t>Ortopédica</a:t>
            </a:r>
            <a:r>
              <a:rPr kumimoji="0" lang="en-US" sz="1100" b="0" i="0" u="none" strike="noStrike" kern="1200" cap="none" spc="0" normalizeH="0" baseline="0" noProof="0" dirty="0">
                <a:ln>
                  <a:noFill/>
                </a:ln>
                <a:solidFill>
                  <a:prstClr val="black"/>
                </a:solidFill>
                <a:effectLst/>
                <a:uLnTx/>
                <a:uFillTx/>
                <a:latin typeface="TrebuchetMS"/>
                <a:ea typeface="+mn-ea"/>
                <a:cs typeface="+mn-cs"/>
              </a:rPr>
              <a:t> y </a:t>
            </a:r>
            <a:r>
              <a:rPr kumimoji="0" lang="en-US" sz="1100" b="0" i="0" u="none" strike="noStrike" kern="1200" cap="none" spc="0" normalizeH="0" baseline="0" noProof="0" dirty="0" err="1">
                <a:ln>
                  <a:noFill/>
                </a:ln>
                <a:solidFill>
                  <a:prstClr val="black"/>
                </a:solidFill>
                <a:effectLst/>
                <a:uLnTx/>
                <a:uFillTx/>
                <a:latin typeface="TrebuchetMS"/>
                <a:ea typeface="+mn-ea"/>
                <a:cs typeface="+mn-cs"/>
              </a:rPr>
              <a:t>Traumatolog</a:t>
            </a:r>
            <a:r>
              <a:rPr kumimoji="0" lang="ar-EG" sz="1100" b="0" i="0" u="none" strike="noStrike" kern="1200" cap="none" spc="0" normalizeH="0" baseline="0" noProof="0" dirty="0">
                <a:ln>
                  <a:noFill/>
                </a:ln>
                <a:solidFill>
                  <a:prstClr val="black"/>
                </a:solidFill>
                <a:effectLst/>
                <a:uLnTx/>
                <a:uFillTx/>
                <a:latin typeface="TrebuchetMS"/>
                <a:ea typeface="+mn-ea"/>
                <a:cs typeface="Arial" panose="020B0604020202020204" pitchFamily="34" charset="0"/>
              </a:rPr>
              <a:t>ي</a:t>
            </a:r>
            <a:r>
              <a:rPr kumimoji="0" lang="en-US" sz="1100" b="0" i="0" u="none" strike="noStrike" kern="1200" cap="none" spc="0" normalizeH="0" baseline="0" noProof="0" dirty="0">
                <a:ln>
                  <a:noFill/>
                </a:ln>
                <a:solidFill>
                  <a:prstClr val="black"/>
                </a:solidFill>
                <a:effectLst/>
                <a:uLnTx/>
                <a:uFillTx/>
                <a:latin typeface="TrebuchetMS"/>
                <a:ea typeface="+mn-ea"/>
                <a:cs typeface="+mn-cs"/>
              </a:rPr>
              <a:t>a 65 (2021) 264---271</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578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92DC4-863E-4CF5-9411-3B32B2426572}"/>
              </a:ext>
            </a:extLst>
          </p:cNvPr>
          <p:cNvSpPr txBox="1">
            <a:spLocks/>
          </p:cNvSpPr>
          <p:nvPr/>
        </p:nvSpPr>
        <p:spPr>
          <a:xfrm>
            <a:off x="383458" y="20894"/>
            <a:ext cx="8229600" cy="1143000"/>
          </a:xfrm>
          <a:prstGeom prst="rect">
            <a:avLst/>
          </a:prstGeom>
          <a:noFill/>
        </p:spPr>
        <p:txBody>
          <a:bodyPr wrap="square">
            <a:spAutoFit/>
          </a:bodyPr>
          <a:lstStyle>
            <a:defPPr>
              <a:defRPr lang="en-US"/>
            </a:defPPr>
            <a:lvl1pPr>
              <a:defRPr sz="3600" b="1" i="1">
                <a:latin typeface="Source Sans Pro Black" panose="020B0604020202020204" pitchFamily="34" charset="0"/>
                <a:cs typeface="Sanskrit Text" panose="020B0502040204020203"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dirty="0">
                <a:ln>
                  <a:noFill/>
                </a:ln>
                <a:solidFill>
                  <a:prstClr val="black"/>
                </a:solidFill>
                <a:effectLst/>
                <a:uLnTx/>
                <a:uFillTx/>
                <a:latin typeface="Source Sans Pro Black" panose="020B0604020202020204" pitchFamily="34" charset="0"/>
                <a:ea typeface="+mn-ea"/>
                <a:cs typeface="Sanskrit Text" panose="020B0502040204020203" pitchFamily="18" charset="0"/>
              </a:rPr>
              <a:t>Iatrogenic PNI: by specialty</a:t>
            </a:r>
          </a:p>
        </p:txBody>
      </p:sp>
      <p:sp>
        <p:nvSpPr>
          <p:cNvPr id="3" name="Content Placeholder 2">
            <a:extLst>
              <a:ext uri="{FF2B5EF4-FFF2-40B4-BE49-F238E27FC236}">
                <a16:creationId xmlns:a16="http://schemas.microsoft.com/office/drawing/2014/main" id="{1AE0274A-0BE5-4600-A5AF-B8E7E1971499}"/>
              </a:ext>
            </a:extLst>
          </p:cNvPr>
          <p:cNvSpPr txBox="1">
            <a:spLocks/>
          </p:cNvSpPr>
          <p:nvPr/>
        </p:nvSpPr>
        <p:spPr>
          <a:xfrm>
            <a:off x="1570703" y="762000"/>
            <a:ext cx="7042355" cy="5334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BM Plex Sans Arabic Light" panose="020B0403050203000203" pitchFamily="34" charset="-78"/>
                <a:ea typeface="+mn-ea"/>
                <a:cs typeface="IBM Plex Sans Arabic Light" panose="020B0403050203000203" pitchFamily="34" charset="-7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BM Plex Sans Arabic Light" panose="020B0403050203000203" pitchFamily="34" charset="-78"/>
                <a:ea typeface="+mn-ea"/>
                <a:cs typeface="IBM Plex Sans Arabic Light" panose="020B0403050203000203" pitchFamily="34" charset="-78"/>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BM Plex Sans Arabic Light" panose="020B0403050203000203" pitchFamily="34" charset="-78"/>
                <a:ea typeface="+mn-ea"/>
                <a:cs typeface="IBM Plex Sans Arabic Light" panose="020B0403050203000203" pitchFamily="34" charset="-78"/>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Arabic Light" panose="020B0403050203000203" pitchFamily="34" charset="-78"/>
                <a:ea typeface="+mn-ea"/>
                <a:cs typeface="IBM Plex Sans Arabic Light" panose="020B0403050203000203" pitchFamily="34" charset="-78"/>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Arabic Light" panose="020B0403050203000203" pitchFamily="34" charset="-78"/>
                <a:ea typeface="+mn-ea"/>
                <a:cs typeface="IBM Plex Sans Arabic Light" panose="020B0403050203000203" pitchFamily="34"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err="1">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Orthopedics</a:t>
            </a: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 	             174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General surgery               70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Vascular surgery              11</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err="1">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Obs</a:t>
            </a: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 / Gynae 		      9</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Plastic surgery 		      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Cardiothoracic 		      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ENT surgery 		      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Anaesthetics 		      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Neurosurgery 		      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rPr>
              <a:t>Maxillofacial surgery       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ource Sans Pro Black" panose="020B0803030403020204" pitchFamily="34" charset="0"/>
              <a:ea typeface="Source Sans Pro Black" panose="020B0803030403020204" pitchFamily="34" charset="0"/>
              <a:cs typeface="DokChampa" panose="020B0502040204020203" pitchFamily="34" charset="-34"/>
            </a:endParaRPr>
          </a:p>
        </p:txBody>
      </p:sp>
      <p:sp>
        <p:nvSpPr>
          <p:cNvPr id="6" name="Rectangle 5">
            <a:extLst>
              <a:ext uri="{FF2B5EF4-FFF2-40B4-BE49-F238E27FC236}">
                <a16:creationId xmlns:a16="http://schemas.microsoft.com/office/drawing/2014/main" id="{0F7790D0-95F0-42DE-8A63-97A78F4F9A24}"/>
              </a:ext>
            </a:extLst>
          </p:cNvPr>
          <p:cNvSpPr/>
          <p:nvPr/>
        </p:nvSpPr>
        <p:spPr>
          <a:xfrm>
            <a:off x="6946489" y="3058447"/>
            <a:ext cx="4232787" cy="5715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ECD1403-FC1F-442D-B18F-3E3F36C0F1AA}"/>
              </a:ext>
            </a:extLst>
          </p:cNvPr>
          <p:cNvSpPr txBox="1"/>
          <p:nvPr/>
        </p:nvSpPr>
        <p:spPr>
          <a:xfrm>
            <a:off x="7488492" y="3058447"/>
            <a:ext cx="369078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Total 		       291</a:t>
            </a:r>
          </a:p>
        </p:txBody>
      </p:sp>
      <p:sp>
        <p:nvSpPr>
          <p:cNvPr id="7" name="Rectangle 6">
            <a:extLst>
              <a:ext uri="{FF2B5EF4-FFF2-40B4-BE49-F238E27FC236}">
                <a16:creationId xmlns:a16="http://schemas.microsoft.com/office/drawing/2014/main" id="{9725A18F-6965-49E0-8529-1F0369317332}"/>
              </a:ext>
            </a:extLst>
          </p:cNvPr>
          <p:cNvSpPr/>
          <p:nvPr/>
        </p:nvSpPr>
        <p:spPr>
          <a:xfrm>
            <a:off x="1570703" y="1163894"/>
            <a:ext cx="4525297" cy="5715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9516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09BED4-E754-4710-8061-06872910B038}"/>
              </a:ext>
            </a:extLst>
          </p:cNvPr>
          <p:cNvPicPr>
            <a:picLocks noChangeAspect="1"/>
          </p:cNvPicPr>
          <p:nvPr/>
        </p:nvPicPr>
        <p:blipFill rotWithShape="1">
          <a:blip r:embed="rId2"/>
          <a:srcRect l="69042"/>
          <a:stretch/>
        </p:blipFill>
        <p:spPr>
          <a:xfrm>
            <a:off x="8095773" y="786428"/>
            <a:ext cx="2930442" cy="59683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DAB6822C-223F-4CDA-BD6B-8A7017259E4E}"/>
              </a:ext>
            </a:extLst>
          </p:cNvPr>
          <p:cNvPicPr>
            <a:picLocks noChangeAspect="1"/>
          </p:cNvPicPr>
          <p:nvPr/>
        </p:nvPicPr>
        <p:blipFill rotWithShape="1">
          <a:blip r:embed="rId2"/>
          <a:srcRect l="14403" r="59885" b="6919"/>
          <a:stretch/>
        </p:blipFill>
        <p:spPr>
          <a:xfrm>
            <a:off x="2515737" y="786428"/>
            <a:ext cx="2434002" cy="55553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D47F73A-AB32-4F65-A184-3AFAA872AEBA}"/>
              </a:ext>
            </a:extLst>
          </p:cNvPr>
          <p:cNvPicPr>
            <a:picLocks noChangeAspect="1"/>
          </p:cNvPicPr>
          <p:nvPr/>
        </p:nvPicPr>
        <p:blipFill rotWithShape="1">
          <a:blip r:embed="rId2"/>
          <a:srcRect l="40115" r="30419" b="4201"/>
          <a:stretch/>
        </p:blipFill>
        <p:spPr>
          <a:xfrm>
            <a:off x="5128091" y="786428"/>
            <a:ext cx="2789330" cy="5717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3D02CDF7-6BC1-480E-973B-7C338C525D45}"/>
              </a:ext>
            </a:extLst>
          </p:cNvPr>
          <p:cNvPicPr>
            <a:picLocks noChangeAspect="1"/>
          </p:cNvPicPr>
          <p:nvPr/>
        </p:nvPicPr>
        <p:blipFill rotWithShape="1">
          <a:blip r:embed="rId2"/>
          <a:srcRect r="89476" b="4201"/>
          <a:stretch/>
        </p:blipFill>
        <p:spPr>
          <a:xfrm>
            <a:off x="1431032" y="786428"/>
            <a:ext cx="996217" cy="5717609"/>
          </a:xfrm>
          <a:prstGeom prst="rect">
            <a:avLst/>
          </a:prstGeom>
        </p:spPr>
      </p:pic>
      <p:sp>
        <p:nvSpPr>
          <p:cNvPr id="9" name="TextBox 8">
            <a:extLst>
              <a:ext uri="{FF2B5EF4-FFF2-40B4-BE49-F238E27FC236}">
                <a16:creationId xmlns:a16="http://schemas.microsoft.com/office/drawing/2014/main" id="{35E609E4-6138-4A3C-8FF5-E7889FE4228E}"/>
              </a:ext>
            </a:extLst>
          </p:cNvPr>
          <p:cNvSpPr txBox="1"/>
          <p:nvPr/>
        </p:nvSpPr>
        <p:spPr>
          <a:xfrm>
            <a:off x="173575" y="103240"/>
            <a:ext cx="11625135" cy="683188"/>
          </a:xfrm>
          <a:prstGeom prst="rect">
            <a:avLst/>
          </a:prstGeom>
        </p:spPr>
        <p:txBody>
          <a:bodyPr>
            <a:normAutofit fontScale="97500"/>
          </a:bodyPr>
          <a:lstStyle>
            <a:defPPr>
              <a:defRPr lang="en-US"/>
            </a:defPPr>
            <a:lvl1pPr>
              <a:lnSpc>
                <a:spcPct val="90000"/>
              </a:lnSpc>
              <a:spcBef>
                <a:spcPct val="0"/>
              </a:spcBef>
              <a:defRPr sz="4400" b="1" i="1">
                <a:latin typeface="Source Sans Pro Black" panose="020B0803030403020204" pitchFamily="34" charset="0"/>
                <a:ea typeface="Source Sans Pro Black" panose="020B0803030403020204" pitchFamily="34" charset="0"/>
                <a:cs typeface="+mj-cs"/>
              </a:defRPr>
            </a:lvl1pPr>
          </a:lstStyle>
          <a:p>
            <a:r>
              <a:rPr lang="en-US" sz="3200" dirty="0"/>
              <a:t>Iatrogenic Nerve Classification System and Possible Etiologies.</a:t>
            </a:r>
          </a:p>
        </p:txBody>
      </p:sp>
      <p:sp>
        <p:nvSpPr>
          <p:cNvPr id="11" name="TextBox 10">
            <a:extLst>
              <a:ext uri="{FF2B5EF4-FFF2-40B4-BE49-F238E27FC236}">
                <a16:creationId xmlns:a16="http://schemas.microsoft.com/office/drawing/2014/main" id="{B91ADF8B-2810-4991-B9AB-A01894BB202A}"/>
              </a:ext>
            </a:extLst>
          </p:cNvPr>
          <p:cNvSpPr txBox="1"/>
          <p:nvPr/>
        </p:nvSpPr>
        <p:spPr>
          <a:xfrm>
            <a:off x="-836947" y="6616260"/>
            <a:ext cx="6098458" cy="276999"/>
          </a:xfrm>
          <a:prstGeom prst="rect">
            <a:avLst/>
          </a:prstGeom>
          <a:noFill/>
        </p:spPr>
        <p:txBody>
          <a:bodyPr wrap="square">
            <a:spAutoFit/>
          </a:bodyPr>
          <a:lstStyle/>
          <a:p>
            <a:pPr algn="r"/>
            <a:r>
              <a:rPr lang="en-US" sz="1200" dirty="0"/>
              <a:t>Biol Med (Aligarh), Vol.12 Iss.3 No:464</a:t>
            </a:r>
          </a:p>
        </p:txBody>
      </p:sp>
    </p:spTree>
    <p:extLst>
      <p:ext uri="{BB962C8B-B14F-4D97-AF65-F5344CB8AC3E}">
        <p14:creationId xmlns:p14="http://schemas.microsoft.com/office/powerpoint/2010/main" val="1592386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4F7AB-1300-0383-9172-5CED3DD1630B}"/>
              </a:ext>
            </a:extLst>
          </p:cNvPr>
          <p:cNvSpPr>
            <a:spLocks noGrp="1"/>
          </p:cNvSpPr>
          <p:nvPr>
            <p:ph type="ctrTitle"/>
          </p:nvPr>
        </p:nvSpPr>
        <p:spPr>
          <a:xfrm>
            <a:off x="1316182" y="0"/>
            <a:ext cx="9144000" cy="792162"/>
          </a:xfrm>
        </p:spPr>
        <p:txBody>
          <a:bodyPr>
            <a:normAutofit/>
          </a:bodyPr>
          <a:lstStyle/>
          <a:p>
            <a:r>
              <a:rPr lang="en-EG" sz="4800" dirty="0"/>
              <a:t>Iatrogenic Nerve Injuries</a:t>
            </a:r>
          </a:p>
        </p:txBody>
      </p:sp>
      <p:graphicFrame>
        <p:nvGraphicFramePr>
          <p:cNvPr id="4" name="Table 3">
            <a:extLst>
              <a:ext uri="{FF2B5EF4-FFF2-40B4-BE49-F238E27FC236}">
                <a16:creationId xmlns:a16="http://schemas.microsoft.com/office/drawing/2014/main" id="{ED7E92A6-DDEF-F844-D8AA-3100CE38F514}"/>
              </a:ext>
            </a:extLst>
          </p:cNvPr>
          <p:cNvGraphicFramePr>
            <a:graphicFrameLocks noGrp="1"/>
          </p:cNvGraphicFramePr>
          <p:nvPr/>
        </p:nvGraphicFramePr>
        <p:xfrm>
          <a:off x="207817" y="792162"/>
          <a:ext cx="12192000" cy="5499326"/>
        </p:xfrm>
        <a:graphic>
          <a:graphicData uri="http://schemas.openxmlformats.org/drawingml/2006/table">
            <a:tbl>
              <a:tblPr/>
              <a:tblGrid>
                <a:gridCol w="12192000">
                  <a:extLst>
                    <a:ext uri="{9D8B030D-6E8A-4147-A177-3AD203B41FA5}">
                      <a16:colId xmlns:a16="http://schemas.microsoft.com/office/drawing/2014/main" val="4050997223"/>
                    </a:ext>
                  </a:extLst>
                </a:gridCol>
              </a:tblGrid>
              <a:tr h="336815">
                <a:tc>
                  <a:txBody>
                    <a:bodyPr/>
                    <a:lstStyle/>
                    <a:p>
                      <a:pPr fontAlgn="auto"/>
                      <a:r>
                        <a:rPr lang="en-US" sz="1800" b="0" dirty="0">
                          <a:effectLst/>
                        </a:rPr>
                        <a:t>Drill-bits can penetrate or avulse nerves, especially when the course of the nerve runs unsighted behind the segment of bone being operated upon.</a:t>
                      </a:r>
                    </a:p>
                  </a:txBody>
                  <a:tcPr marL="65929" marR="65929" marT="32965" marB="32965" anchor="ctr">
                    <a:lnL>
                      <a:noFill/>
                    </a:lnL>
                    <a:lnR>
                      <a:noFill/>
                    </a:lnR>
                    <a:lnT>
                      <a:noFill/>
                    </a:lnT>
                    <a:lnB>
                      <a:noFill/>
                    </a:lnB>
                  </a:tcPr>
                </a:tc>
                <a:extLst>
                  <a:ext uri="{0D108BD9-81ED-4DB2-BD59-A6C34878D82A}">
                    <a16:rowId xmlns:a16="http://schemas.microsoft.com/office/drawing/2014/main" val="3677676770"/>
                  </a:ext>
                </a:extLst>
              </a:tr>
              <a:tr h="263717">
                <a:tc>
                  <a:txBody>
                    <a:bodyPr/>
                    <a:lstStyle/>
                    <a:p>
                      <a:pPr fontAlgn="auto"/>
                      <a:r>
                        <a:rPr lang="en-US" sz="1800" b="0">
                          <a:effectLst/>
                        </a:rPr>
                        <a:t>Wires can tether nerves reducing physiological glide.</a:t>
                      </a:r>
                    </a:p>
                  </a:txBody>
                  <a:tcPr marL="65929" marR="65929" marT="32965" marB="32965" anchor="ctr">
                    <a:lnL>
                      <a:noFill/>
                    </a:lnL>
                    <a:lnR>
                      <a:noFill/>
                    </a:lnR>
                    <a:lnT>
                      <a:noFill/>
                    </a:lnT>
                    <a:lnB>
                      <a:noFill/>
                    </a:lnB>
                  </a:tcPr>
                </a:tc>
                <a:extLst>
                  <a:ext uri="{0D108BD9-81ED-4DB2-BD59-A6C34878D82A}">
                    <a16:rowId xmlns:a16="http://schemas.microsoft.com/office/drawing/2014/main" val="4208968425"/>
                  </a:ext>
                </a:extLst>
              </a:tr>
              <a:tr h="263717">
                <a:tc>
                  <a:txBody>
                    <a:bodyPr/>
                    <a:lstStyle/>
                    <a:p>
                      <a:pPr fontAlgn="auto"/>
                      <a:r>
                        <a:rPr lang="en-US" sz="1800" b="0">
                          <a:effectLst/>
                        </a:rPr>
                        <a:t>Implants can impinge peripheral nerves.</a:t>
                      </a:r>
                    </a:p>
                  </a:txBody>
                  <a:tcPr marL="65929" marR="65929" marT="32965" marB="32965" anchor="ctr">
                    <a:lnL>
                      <a:noFill/>
                    </a:lnL>
                    <a:lnR>
                      <a:noFill/>
                    </a:lnR>
                    <a:lnT>
                      <a:noFill/>
                    </a:lnT>
                    <a:lnB>
                      <a:noFill/>
                    </a:lnB>
                  </a:tcPr>
                </a:tc>
                <a:extLst>
                  <a:ext uri="{0D108BD9-81ED-4DB2-BD59-A6C34878D82A}">
                    <a16:rowId xmlns:a16="http://schemas.microsoft.com/office/drawing/2014/main" val="3723499182"/>
                  </a:ext>
                </a:extLst>
              </a:tr>
              <a:tr h="263717">
                <a:tc>
                  <a:txBody>
                    <a:bodyPr/>
                    <a:lstStyle/>
                    <a:p>
                      <a:pPr fontAlgn="auto"/>
                      <a:r>
                        <a:rPr lang="en-US" sz="1800" b="0">
                          <a:effectLst/>
                        </a:rPr>
                        <a:t>Thermal injury may follow electrocautery and polymerization of bone cement.</a:t>
                      </a:r>
                    </a:p>
                  </a:txBody>
                  <a:tcPr marL="65929" marR="65929" marT="32965" marB="32965" anchor="ctr">
                    <a:lnL>
                      <a:noFill/>
                    </a:lnL>
                    <a:lnR>
                      <a:noFill/>
                    </a:lnR>
                    <a:lnT>
                      <a:noFill/>
                    </a:lnT>
                    <a:lnB>
                      <a:noFill/>
                    </a:lnB>
                  </a:tcPr>
                </a:tc>
                <a:extLst>
                  <a:ext uri="{0D108BD9-81ED-4DB2-BD59-A6C34878D82A}">
                    <a16:rowId xmlns:a16="http://schemas.microsoft.com/office/drawing/2014/main" val="3585033867"/>
                  </a:ext>
                </a:extLst>
              </a:tr>
              <a:tr h="263717">
                <a:tc>
                  <a:txBody>
                    <a:bodyPr/>
                    <a:lstStyle/>
                    <a:p>
                      <a:pPr fontAlgn="auto"/>
                      <a:r>
                        <a:rPr lang="en-US" sz="1800" b="0">
                          <a:effectLst/>
                        </a:rPr>
                        <a:t>Retraction of nerves, especially for prolonged periods, causes compression damage.</a:t>
                      </a:r>
                    </a:p>
                  </a:txBody>
                  <a:tcPr marL="65929" marR="65929" marT="32965" marB="32965" anchor="ctr">
                    <a:lnL>
                      <a:noFill/>
                    </a:lnL>
                    <a:lnR>
                      <a:noFill/>
                    </a:lnR>
                    <a:lnT>
                      <a:noFill/>
                    </a:lnT>
                    <a:lnB>
                      <a:noFill/>
                    </a:lnB>
                  </a:tcPr>
                </a:tc>
                <a:extLst>
                  <a:ext uri="{0D108BD9-81ED-4DB2-BD59-A6C34878D82A}">
                    <a16:rowId xmlns:a16="http://schemas.microsoft.com/office/drawing/2014/main" val="1876231332"/>
                  </a:ext>
                </a:extLst>
              </a:tr>
              <a:tr h="263717">
                <a:tc>
                  <a:txBody>
                    <a:bodyPr/>
                    <a:lstStyle/>
                    <a:p>
                      <a:pPr fontAlgn="auto"/>
                      <a:r>
                        <a:rPr lang="en-US" sz="1800" b="0">
                          <a:effectLst/>
                        </a:rPr>
                        <a:t>Sutures and bone fragments can cause nerve compression or tether.</a:t>
                      </a:r>
                    </a:p>
                  </a:txBody>
                  <a:tcPr marL="65929" marR="65929" marT="32965" marB="32965" anchor="ctr">
                    <a:lnL>
                      <a:noFill/>
                    </a:lnL>
                    <a:lnR>
                      <a:noFill/>
                    </a:lnR>
                    <a:lnT>
                      <a:noFill/>
                    </a:lnT>
                    <a:lnB>
                      <a:noFill/>
                    </a:lnB>
                  </a:tcPr>
                </a:tc>
                <a:extLst>
                  <a:ext uri="{0D108BD9-81ED-4DB2-BD59-A6C34878D82A}">
                    <a16:rowId xmlns:a16="http://schemas.microsoft.com/office/drawing/2014/main" val="3562666390"/>
                  </a:ext>
                </a:extLst>
              </a:tr>
              <a:tr h="263717">
                <a:tc>
                  <a:txBody>
                    <a:bodyPr/>
                    <a:lstStyle/>
                    <a:p>
                      <a:pPr fontAlgn="auto"/>
                      <a:r>
                        <a:rPr lang="en-US" sz="1800" b="0">
                          <a:effectLst/>
                        </a:rPr>
                        <a:t>Haematoma may compress nerves.</a:t>
                      </a:r>
                    </a:p>
                  </a:txBody>
                  <a:tcPr marL="65929" marR="65929" marT="32965" marB="32965" anchor="ctr">
                    <a:lnL>
                      <a:noFill/>
                    </a:lnL>
                    <a:lnR>
                      <a:noFill/>
                    </a:lnR>
                    <a:lnT>
                      <a:noFill/>
                    </a:lnT>
                    <a:lnB>
                      <a:noFill/>
                    </a:lnB>
                  </a:tcPr>
                </a:tc>
                <a:extLst>
                  <a:ext uri="{0D108BD9-81ED-4DB2-BD59-A6C34878D82A}">
                    <a16:rowId xmlns:a16="http://schemas.microsoft.com/office/drawing/2014/main" val="3587589179"/>
                  </a:ext>
                </a:extLst>
              </a:tr>
              <a:tr h="263717">
                <a:tc>
                  <a:txBody>
                    <a:bodyPr/>
                    <a:lstStyle/>
                    <a:p>
                      <a:pPr fontAlgn="auto"/>
                      <a:r>
                        <a:rPr lang="en-US" sz="1800" b="0">
                          <a:effectLst/>
                        </a:rPr>
                        <a:t>Nerves can be entrapped within fractures.</a:t>
                      </a:r>
                    </a:p>
                  </a:txBody>
                  <a:tcPr marL="65929" marR="65929" marT="32965" marB="32965" anchor="ctr">
                    <a:lnL>
                      <a:noFill/>
                    </a:lnL>
                    <a:lnR>
                      <a:noFill/>
                    </a:lnR>
                    <a:lnT>
                      <a:noFill/>
                    </a:lnT>
                    <a:lnB>
                      <a:noFill/>
                    </a:lnB>
                  </a:tcPr>
                </a:tc>
                <a:extLst>
                  <a:ext uri="{0D108BD9-81ED-4DB2-BD59-A6C34878D82A}">
                    <a16:rowId xmlns:a16="http://schemas.microsoft.com/office/drawing/2014/main" val="3338772243"/>
                  </a:ext>
                </a:extLst>
              </a:tr>
              <a:tr h="263717">
                <a:tc>
                  <a:txBody>
                    <a:bodyPr/>
                    <a:lstStyle/>
                    <a:p>
                      <a:pPr fontAlgn="auto"/>
                      <a:r>
                        <a:rPr lang="en-US" sz="1800" b="0">
                          <a:effectLst/>
                        </a:rPr>
                        <a:t>External fixation pins can cause direct injury.</a:t>
                      </a:r>
                    </a:p>
                  </a:txBody>
                  <a:tcPr marL="65929" marR="65929" marT="32965" marB="32965" anchor="ctr">
                    <a:lnL>
                      <a:noFill/>
                    </a:lnL>
                    <a:lnR>
                      <a:noFill/>
                    </a:lnR>
                    <a:lnT>
                      <a:noFill/>
                    </a:lnT>
                    <a:lnB>
                      <a:noFill/>
                    </a:lnB>
                  </a:tcPr>
                </a:tc>
                <a:extLst>
                  <a:ext uri="{0D108BD9-81ED-4DB2-BD59-A6C34878D82A}">
                    <a16:rowId xmlns:a16="http://schemas.microsoft.com/office/drawing/2014/main" val="155024003"/>
                  </a:ext>
                </a:extLst>
              </a:tr>
              <a:tr h="263717">
                <a:tc>
                  <a:txBody>
                    <a:bodyPr/>
                    <a:lstStyle/>
                    <a:p>
                      <a:pPr fontAlgn="auto"/>
                      <a:r>
                        <a:rPr lang="en-US" sz="1800" b="0">
                          <a:effectLst/>
                        </a:rPr>
                        <a:t>Lengthening of bones by arthroplasty can cause stretch injury.</a:t>
                      </a:r>
                    </a:p>
                  </a:txBody>
                  <a:tcPr marL="65929" marR="65929" marT="32965" marB="32965" anchor="ctr">
                    <a:lnL>
                      <a:noFill/>
                    </a:lnL>
                    <a:lnR>
                      <a:noFill/>
                    </a:lnR>
                    <a:lnT>
                      <a:noFill/>
                    </a:lnT>
                    <a:lnB>
                      <a:noFill/>
                    </a:lnB>
                  </a:tcPr>
                </a:tc>
                <a:extLst>
                  <a:ext uri="{0D108BD9-81ED-4DB2-BD59-A6C34878D82A}">
                    <a16:rowId xmlns:a16="http://schemas.microsoft.com/office/drawing/2014/main" val="2532519849"/>
                  </a:ext>
                </a:extLst>
              </a:tr>
              <a:tr h="461506">
                <a:tc>
                  <a:txBody>
                    <a:bodyPr/>
                    <a:lstStyle/>
                    <a:p>
                      <a:pPr fontAlgn="auto"/>
                      <a:r>
                        <a:rPr lang="en-US" sz="1800" b="0">
                          <a:effectLst/>
                        </a:rPr>
                        <a:t>Dislocation for joint surgery or traction for fracture/dislocation reduction can cause nerve entrapment, compression or traction.</a:t>
                      </a:r>
                    </a:p>
                  </a:txBody>
                  <a:tcPr marL="65929" marR="65929" marT="32965" marB="32965" anchor="ctr">
                    <a:lnL>
                      <a:noFill/>
                    </a:lnL>
                    <a:lnR>
                      <a:noFill/>
                    </a:lnR>
                    <a:lnT>
                      <a:noFill/>
                    </a:lnT>
                    <a:lnB>
                      <a:noFill/>
                    </a:lnB>
                  </a:tcPr>
                </a:tc>
                <a:extLst>
                  <a:ext uri="{0D108BD9-81ED-4DB2-BD59-A6C34878D82A}">
                    <a16:rowId xmlns:a16="http://schemas.microsoft.com/office/drawing/2014/main" val="1995990943"/>
                  </a:ext>
                </a:extLst>
              </a:tr>
              <a:tr h="263717">
                <a:tc>
                  <a:txBody>
                    <a:bodyPr/>
                    <a:lstStyle/>
                    <a:p>
                      <a:pPr fontAlgn="auto"/>
                      <a:r>
                        <a:rPr lang="en-US" sz="1800" b="0">
                          <a:effectLst/>
                        </a:rPr>
                        <a:t>Positioning without thought to limb protection in theatre can cause stretch or compression injury.</a:t>
                      </a:r>
                    </a:p>
                  </a:txBody>
                  <a:tcPr marL="65929" marR="65929" marT="32965" marB="32965" anchor="ctr">
                    <a:lnL>
                      <a:noFill/>
                    </a:lnL>
                    <a:lnR>
                      <a:noFill/>
                    </a:lnR>
                    <a:lnT>
                      <a:noFill/>
                    </a:lnT>
                    <a:lnB>
                      <a:noFill/>
                    </a:lnB>
                  </a:tcPr>
                </a:tc>
                <a:extLst>
                  <a:ext uri="{0D108BD9-81ED-4DB2-BD59-A6C34878D82A}">
                    <a16:rowId xmlns:a16="http://schemas.microsoft.com/office/drawing/2014/main" val="1407653435"/>
                  </a:ext>
                </a:extLst>
              </a:tr>
              <a:tr h="263717">
                <a:tc>
                  <a:txBody>
                    <a:bodyPr/>
                    <a:lstStyle/>
                    <a:p>
                      <a:pPr fontAlgn="auto"/>
                      <a:r>
                        <a:rPr lang="en-US" sz="1800" b="0">
                          <a:effectLst/>
                        </a:rPr>
                        <a:t>Cutaneous nerves can be injured with arthroscopy portals and with skin incisions.</a:t>
                      </a:r>
                    </a:p>
                  </a:txBody>
                  <a:tcPr marL="65929" marR="65929" marT="32965" marB="32965" anchor="ctr">
                    <a:lnL>
                      <a:noFill/>
                    </a:lnL>
                    <a:lnR>
                      <a:noFill/>
                    </a:lnR>
                    <a:lnT>
                      <a:noFill/>
                    </a:lnT>
                    <a:lnB>
                      <a:noFill/>
                    </a:lnB>
                  </a:tcPr>
                </a:tc>
                <a:extLst>
                  <a:ext uri="{0D108BD9-81ED-4DB2-BD59-A6C34878D82A}">
                    <a16:rowId xmlns:a16="http://schemas.microsoft.com/office/drawing/2014/main" val="3230176053"/>
                  </a:ext>
                </a:extLst>
              </a:tr>
              <a:tr h="263717">
                <a:tc>
                  <a:txBody>
                    <a:bodyPr/>
                    <a:lstStyle/>
                    <a:p>
                      <a:pPr fontAlgn="auto"/>
                      <a:r>
                        <a:rPr lang="en-US" sz="1800" b="0">
                          <a:effectLst/>
                        </a:rPr>
                        <a:t>Nerve blocks can cause direct nerve trauma, compression, bleeding, intra-neural injection toxicity to nerve.</a:t>
                      </a:r>
                    </a:p>
                  </a:txBody>
                  <a:tcPr marL="65929" marR="65929" marT="32965" marB="32965" anchor="ctr">
                    <a:lnL>
                      <a:noFill/>
                    </a:lnL>
                    <a:lnR>
                      <a:noFill/>
                    </a:lnR>
                    <a:lnT>
                      <a:noFill/>
                    </a:lnT>
                    <a:lnB>
                      <a:noFill/>
                    </a:lnB>
                  </a:tcPr>
                </a:tc>
                <a:extLst>
                  <a:ext uri="{0D108BD9-81ED-4DB2-BD59-A6C34878D82A}">
                    <a16:rowId xmlns:a16="http://schemas.microsoft.com/office/drawing/2014/main" val="538536031"/>
                  </a:ext>
                </a:extLst>
              </a:tr>
              <a:tr h="263717">
                <a:tc>
                  <a:txBody>
                    <a:bodyPr/>
                    <a:lstStyle/>
                    <a:p>
                      <a:pPr fontAlgn="auto"/>
                      <a:r>
                        <a:rPr lang="en-US" sz="1800" b="0" dirty="0">
                          <a:effectLst/>
                        </a:rPr>
                        <a:t>Spinal surgery can compromise nerve roots.</a:t>
                      </a:r>
                    </a:p>
                  </a:txBody>
                  <a:tcPr marL="65929" marR="65929" marT="32965" marB="32965" anchor="ctr">
                    <a:lnL>
                      <a:noFill/>
                    </a:lnL>
                    <a:lnR>
                      <a:noFill/>
                    </a:lnR>
                    <a:lnT>
                      <a:noFill/>
                    </a:lnT>
                    <a:lnB>
                      <a:noFill/>
                    </a:lnB>
                  </a:tcPr>
                </a:tc>
                <a:extLst>
                  <a:ext uri="{0D108BD9-81ED-4DB2-BD59-A6C34878D82A}">
                    <a16:rowId xmlns:a16="http://schemas.microsoft.com/office/drawing/2014/main" val="2847244322"/>
                  </a:ext>
                </a:extLst>
              </a:tr>
            </a:tbl>
          </a:graphicData>
        </a:graphic>
      </p:graphicFrame>
    </p:spTree>
    <p:extLst>
      <p:ext uri="{BB962C8B-B14F-4D97-AF65-F5344CB8AC3E}">
        <p14:creationId xmlns:p14="http://schemas.microsoft.com/office/powerpoint/2010/main" val="551240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08649-4542-2F43-4A2A-8CA828BC9F2F}"/>
              </a:ext>
            </a:extLst>
          </p:cNvPr>
          <p:cNvSpPr>
            <a:spLocks noGrp="1"/>
          </p:cNvSpPr>
          <p:nvPr>
            <p:ph type="ctrTitle"/>
          </p:nvPr>
        </p:nvSpPr>
        <p:spPr/>
        <p:txBody>
          <a:bodyPr/>
          <a:lstStyle/>
          <a:p>
            <a:endParaRPr lang="en-EG"/>
          </a:p>
        </p:txBody>
      </p:sp>
      <p:sp>
        <p:nvSpPr>
          <p:cNvPr id="3" name="Subtitle 2">
            <a:extLst>
              <a:ext uri="{FF2B5EF4-FFF2-40B4-BE49-F238E27FC236}">
                <a16:creationId xmlns:a16="http://schemas.microsoft.com/office/drawing/2014/main" id="{24A1F664-229F-DE6A-16DB-32EF57136E9B}"/>
              </a:ext>
            </a:extLst>
          </p:cNvPr>
          <p:cNvSpPr>
            <a:spLocks noGrp="1"/>
          </p:cNvSpPr>
          <p:nvPr>
            <p:ph type="subTitle" idx="1"/>
          </p:nvPr>
        </p:nvSpPr>
        <p:spPr/>
        <p:txBody>
          <a:bodyPr/>
          <a:lstStyle/>
          <a:p>
            <a:endParaRPr lang="en-EG"/>
          </a:p>
        </p:txBody>
      </p:sp>
      <p:graphicFrame>
        <p:nvGraphicFramePr>
          <p:cNvPr id="4" name="Table 3">
            <a:extLst>
              <a:ext uri="{FF2B5EF4-FFF2-40B4-BE49-F238E27FC236}">
                <a16:creationId xmlns:a16="http://schemas.microsoft.com/office/drawing/2014/main" id="{B9F17C4E-A47D-FD02-ECC3-0F3C1F190059}"/>
              </a:ext>
            </a:extLst>
          </p:cNvPr>
          <p:cNvGraphicFramePr>
            <a:graphicFrameLocks noGrp="1"/>
          </p:cNvGraphicFramePr>
          <p:nvPr/>
        </p:nvGraphicFramePr>
        <p:xfrm>
          <a:off x="359664" y="439561"/>
          <a:ext cx="11832336" cy="6417444"/>
        </p:xfrm>
        <a:graphic>
          <a:graphicData uri="http://schemas.openxmlformats.org/drawingml/2006/table">
            <a:tbl>
              <a:tblPr/>
              <a:tblGrid>
                <a:gridCol w="1408176">
                  <a:extLst>
                    <a:ext uri="{9D8B030D-6E8A-4147-A177-3AD203B41FA5}">
                      <a16:colId xmlns:a16="http://schemas.microsoft.com/office/drawing/2014/main" val="2657876645"/>
                    </a:ext>
                  </a:extLst>
                </a:gridCol>
                <a:gridCol w="1832956">
                  <a:extLst>
                    <a:ext uri="{9D8B030D-6E8A-4147-A177-3AD203B41FA5}">
                      <a16:colId xmlns:a16="http://schemas.microsoft.com/office/drawing/2014/main" val="2663899189"/>
                    </a:ext>
                  </a:extLst>
                </a:gridCol>
                <a:gridCol w="2847109">
                  <a:extLst>
                    <a:ext uri="{9D8B030D-6E8A-4147-A177-3AD203B41FA5}">
                      <a16:colId xmlns:a16="http://schemas.microsoft.com/office/drawing/2014/main" val="427987723"/>
                    </a:ext>
                  </a:extLst>
                </a:gridCol>
                <a:gridCol w="5744095">
                  <a:extLst>
                    <a:ext uri="{9D8B030D-6E8A-4147-A177-3AD203B41FA5}">
                      <a16:colId xmlns:a16="http://schemas.microsoft.com/office/drawing/2014/main" val="1948595849"/>
                    </a:ext>
                  </a:extLst>
                </a:gridCol>
              </a:tblGrid>
              <a:tr h="118873">
                <a:tc>
                  <a:txBody>
                    <a:bodyPr/>
                    <a:lstStyle/>
                    <a:p>
                      <a:pPr algn="l" fontAlgn="auto"/>
                      <a:endParaRPr lang="en-EG" sz="800" b="1">
                        <a:effectLst/>
                      </a:endParaRPr>
                    </a:p>
                  </a:txBody>
                  <a:tcPr marL="12613" marR="12613" marT="6306" marB="6306" anchor="ctr">
                    <a:lnL>
                      <a:noFill/>
                    </a:lnL>
                    <a:lnR>
                      <a:noFill/>
                    </a:lnR>
                    <a:lnT>
                      <a:noFill/>
                    </a:lnT>
                    <a:lnB>
                      <a:noFill/>
                    </a:lnB>
                  </a:tcPr>
                </a:tc>
                <a:tc>
                  <a:txBody>
                    <a:bodyPr/>
                    <a:lstStyle/>
                    <a:p>
                      <a:pPr algn="l" fontAlgn="auto"/>
                      <a:r>
                        <a:rPr lang="en-US" sz="800" b="1">
                          <a:effectLst/>
                        </a:rPr>
                        <a:t>Nerve</a:t>
                      </a:r>
                    </a:p>
                  </a:txBody>
                  <a:tcPr marL="12613" marR="12613" marT="6306" marB="6306" anchor="ctr">
                    <a:lnL>
                      <a:noFill/>
                    </a:lnL>
                    <a:lnR>
                      <a:noFill/>
                    </a:lnR>
                    <a:lnT>
                      <a:noFill/>
                    </a:lnT>
                    <a:lnB>
                      <a:noFill/>
                    </a:lnB>
                  </a:tcPr>
                </a:tc>
                <a:tc>
                  <a:txBody>
                    <a:bodyPr/>
                    <a:lstStyle/>
                    <a:p>
                      <a:pPr algn="l" fontAlgn="auto"/>
                      <a:r>
                        <a:rPr lang="en-US" sz="800" b="1">
                          <a:effectLst/>
                        </a:rPr>
                        <a:t>Risk procedures</a:t>
                      </a:r>
                    </a:p>
                  </a:txBody>
                  <a:tcPr marL="12613" marR="12613" marT="6306" marB="6306" anchor="ctr">
                    <a:lnL>
                      <a:noFill/>
                    </a:lnL>
                    <a:lnR>
                      <a:noFill/>
                    </a:lnR>
                    <a:lnT>
                      <a:noFill/>
                    </a:lnT>
                    <a:lnB>
                      <a:noFill/>
                    </a:lnB>
                  </a:tcPr>
                </a:tc>
                <a:tc>
                  <a:txBody>
                    <a:bodyPr/>
                    <a:lstStyle/>
                    <a:p>
                      <a:pPr algn="l" fontAlgn="auto"/>
                      <a:r>
                        <a:rPr lang="en-US" sz="800" b="1">
                          <a:effectLst/>
                        </a:rPr>
                        <a:t>Risk-reduction techniques</a:t>
                      </a:r>
                    </a:p>
                  </a:txBody>
                  <a:tcPr marL="12613" marR="12613" marT="6306" marB="6306" anchor="ctr">
                    <a:lnL>
                      <a:noFill/>
                    </a:lnL>
                    <a:lnR>
                      <a:noFill/>
                    </a:lnR>
                    <a:lnT>
                      <a:noFill/>
                    </a:lnT>
                    <a:lnB>
                      <a:noFill/>
                    </a:lnB>
                  </a:tcPr>
                </a:tc>
                <a:extLst>
                  <a:ext uri="{0D108BD9-81ED-4DB2-BD59-A6C34878D82A}">
                    <a16:rowId xmlns:a16="http://schemas.microsoft.com/office/drawing/2014/main" val="708751618"/>
                  </a:ext>
                </a:extLst>
              </a:tr>
              <a:tr h="334330">
                <a:tc rowSpan="17">
                  <a:txBody>
                    <a:bodyPr/>
                    <a:lstStyle/>
                    <a:p>
                      <a:pPr fontAlgn="auto"/>
                      <a:r>
                        <a:rPr lang="en-US" sz="800" b="1" i="1" dirty="0">
                          <a:effectLst/>
                        </a:rPr>
                        <a:t>UPPER LIMB</a:t>
                      </a:r>
                      <a:endParaRPr lang="en-US" sz="800" b="0" dirty="0">
                        <a:effectLst/>
                      </a:endParaRPr>
                    </a:p>
                  </a:txBody>
                  <a:tcPr marL="12613" marR="12613" marT="6306" marB="6306" anchor="ctr">
                    <a:lnL>
                      <a:noFill/>
                    </a:lnL>
                    <a:lnR>
                      <a:noFill/>
                    </a:lnR>
                    <a:lnT>
                      <a:noFill/>
                    </a:lnT>
                    <a:lnB>
                      <a:noFill/>
                    </a:lnB>
                  </a:tcPr>
                </a:tc>
                <a:tc>
                  <a:txBody>
                    <a:bodyPr/>
                    <a:lstStyle/>
                    <a:p>
                      <a:pPr fontAlgn="auto"/>
                      <a:r>
                        <a:rPr lang="en-US" sz="800" b="1">
                          <a:effectLst/>
                        </a:rPr>
                        <a:t>Brachial plexus</a:t>
                      </a:r>
                      <a:r>
                        <a:rPr lang="en-US" sz="800" b="0">
                          <a:effectLst/>
                        </a:rPr>
                        <a:t> </a:t>
                      </a:r>
                      <a:br>
                        <a:rPr lang="en-US" sz="800" b="0">
                          <a:effectLst/>
                        </a:rPr>
                      </a:br>
                      <a:r>
                        <a:rPr lang="en-US" sz="800" b="0" i="1">
                          <a:effectLst/>
                        </a:rPr>
                        <a:t>(Predominantly C5/6 trunks, upper trunk, lateral cord, suprascapular, supraclavicular)</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Clavicle fixation esp. delayed</a:t>
                      </a:r>
                    </a:p>
                  </a:txBody>
                  <a:tcPr marL="12613" marR="12613" marT="6306" marB="6306" anchor="ctr">
                    <a:lnL>
                      <a:noFill/>
                    </a:lnL>
                    <a:lnR>
                      <a:noFill/>
                    </a:lnR>
                    <a:lnT>
                      <a:noFill/>
                    </a:lnT>
                    <a:lnB>
                      <a:noFill/>
                    </a:lnB>
                  </a:tcPr>
                </a:tc>
                <a:tc>
                  <a:txBody>
                    <a:bodyPr/>
                    <a:lstStyle/>
                    <a:p>
                      <a:pPr fontAlgn="auto"/>
                      <a:r>
                        <a:rPr lang="en-US" sz="800" b="0">
                          <a:effectLst/>
                        </a:rPr>
                        <a:t>Early reduction (&lt; 48 hrs) of displaced clavicle fractures.</a:t>
                      </a:r>
                      <a:r>
                        <a:rPr lang="en-US" sz="800" b="0" u="sng" baseline="30000">
                          <a:solidFill>
                            <a:srgbClr val="4C2C92"/>
                          </a:solidFill>
                          <a:effectLst/>
                          <a:hlinkClick r:id="rId2"/>
                        </a:rPr>
                        <a:t>24</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4100632685"/>
                  </a:ext>
                </a:extLst>
              </a:tr>
              <a:tr h="226601">
                <a:tc vMerge="1">
                  <a:txBody>
                    <a:bodyPr/>
                    <a:lstStyle/>
                    <a:p>
                      <a:endParaRPr lang="en-EG"/>
                    </a:p>
                  </a:txBody>
                  <a:tcPr/>
                </a:tc>
                <a:tc rowSpan="4">
                  <a:txBody>
                    <a:bodyPr/>
                    <a:lstStyle/>
                    <a:p>
                      <a:pPr fontAlgn="auto"/>
                      <a:r>
                        <a:rPr lang="en-US" sz="800" b="1" dirty="0">
                          <a:effectLst/>
                        </a:rPr>
                        <a:t>Axillary</a:t>
                      </a:r>
                      <a:endParaRPr lang="en-US" sz="800" b="0" dirty="0">
                        <a:effectLst/>
                      </a:endParaRPr>
                    </a:p>
                  </a:txBody>
                  <a:tcPr marL="12613" marR="12613" marT="6306" marB="6306" anchor="ctr">
                    <a:lnL>
                      <a:noFill/>
                    </a:lnL>
                    <a:lnR>
                      <a:noFill/>
                    </a:lnR>
                    <a:lnT>
                      <a:noFill/>
                    </a:lnT>
                    <a:lnB>
                      <a:noFill/>
                    </a:lnB>
                  </a:tcPr>
                </a:tc>
                <a:tc>
                  <a:txBody>
                    <a:bodyPr/>
                    <a:lstStyle/>
                    <a:p>
                      <a:pPr fontAlgn="auto"/>
                      <a:r>
                        <a:rPr lang="en-US" sz="800" b="0">
                          <a:effectLst/>
                        </a:rPr>
                        <a:t>Proximal humerus ORIF</a:t>
                      </a:r>
                    </a:p>
                  </a:txBody>
                  <a:tcPr marL="12613" marR="12613" marT="6306" marB="6306" anchor="ctr">
                    <a:lnL>
                      <a:noFill/>
                    </a:lnL>
                    <a:lnR>
                      <a:noFill/>
                    </a:lnR>
                    <a:lnT>
                      <a:noFill/>
                    </a:lnT>
                    <a:lnB>
                      <a:noFill/>
                    </a:lnB>
                  </a:tcPr>
                </a:tc>
                <a:tc>
                  <a:txBody>
                    <a:bodyPr/>
                    <a:lstStyle/>
                    <a:p>
                      <a:pPr fontAlgn="auto"/>
                      <a:r>
                        <a:rPr lang="en-US" sz="800" b="0">
                          <a:effectLst/>
                        </a:rPr>
                        <a:t>Pass proximal humerus plate deep to axillary nerve to allow visualization above.</a:t>
                      </a:r>
                      <a:r>
                        <a:rPr lang="en-US" sz="800" b="0" u="sng" baseline="30000">
                          <a:solidFill>
                            <a:srgbClr val="4C2C92"/>
                          </a:solidFill>
                          <a:effectLst/>
                          <a:hlinkClick r:id="rId3"/>
                        </a:rPr>
                        <a:t>2</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900180472"/>
                  </a:ext>
                </a:extLst>
              </a:tr>
              <a:tr h="228283">
                <a:tc vMerge="1">
                  <a:txBody>
                    <a:bodyPr/>
                    <a:lstStyle/>
                    <a:p>
                      <a:endParaRPr lang="en-EG"/>
                    </a:p>
                  </a:txBody>
                  <a:tcPr/>
                </a:tc>
                <a:tc vMerge="1">
                  <a:txBody>
                    <a:bodyPr/>
                    <a:lstStyle/>
                    <a:p>
                      <a:endParaRPr lang="en-EG"/>
                    </a:p>
                  </a:txBody>
                  <a:tcPr/>
                </a:tc>
                <a:tc>
                  <a:txBody>
                    <a:bodyPr/>
                    <a:lstStyle/>
                    <a:p>
                      <a:pPr fontAlgn="auto"/>
                      <a:r>
                        <a:rPr lang="en-US" sz="800" b="0" dirty="0">
                          <a:effectLst/>
                        </a:rPr>
                        <a:t>Shoulder manipulation for dislocation</a:t>
                      </a:r>
                    </a:p>
                  </a:txBody>
                  <a:tcPr marL="12613" marR="12613" marT="6306" marB="6306" anchor="ctr">
                    <a:lnL>
                      <a:noFill/>
                    </a:lnL>
                    <a:lnR>
                      <a:noFill/>
                    </a:lnR>
                    <a:lnT>
                      <a:noFill/>
                    </a:lnT>
                    <a:lnB>
                      <a:noFill/>
                    </a:lnB>
                  </a:tcPr>
                </a:tc>
                <a:tc>
                  <a:txBody>
                    <a:bodyPr/>
                    <a:lstStyle/>
                    <a:p>
                      <a:pPr fontAlgn="auto"/>
                      <a:r>
                        <a:rPr lang="en-US" sz="800" b="0" dirty="0">
                          <a:effectLst/>
                        </a:rPr>
                        <a:t>Assess fully for neurological deficit prior to reduction. Perform reduction within 12 </a:t>
                      </a:r>
                      <a:r>
                        <a:rPr lang="en-US" sz="800" b="0" dirty="0" err="1">
                          <a:effectLst/>
                        </a:rPr>
                        <a:t>hrs</a:t>
                      </a:r>
                      <a:r>
                        <a:rPr lang="en-US" sz="800" b="0" dirty="0">
                          <a:effectLst/>
                        </a:rPr>
                        <a:t> of injury.</a:t>
                      </a:r>
                      <a:r>
                        <a:rPr lang="en-US" sz="800" b="0" u="sng" baseline="30000" dirty="0">
                          <a:solidFill>
                            <a:srgbClr val="4C2C92"/>
                          </a:solidFill>
                          <a:effectLst/>
                          <a:hlinkClick r:id="rId4"/>
                        </a:rPr>
                        <a:t>25</a:t>
                      </a:r>
                      <a:endParaRPr lang="en-US" sz="800" b="0" dirty="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965243467"/>
                  </a:ext>
                </a:extLst>
              </a:tr>
              <a:tr h="226601">
                <a:tc vMerge="1">
                  <a:txBody>
                    <a:bodyPr/>
                    <a:lstStyle/>
                    <a:p>
                      <a:endParaRPr lang="en-EG"/>
                    </a:p>
                  </a:txBody>
                  <a:tcPr/>
                </a:tc>
                <a:tc vMerge="1">
                  <a:txBody>
                    <a:bodyPr/>
                    <a:lstStyle/>
                    <a:p>
                      <a:endParaRPr lang="en-EG"/>
                    </a:p>
                  </a:txBody>
                  <a:tcPr/>
                </a:tc>
                <a:tc>
                  <a:txBody>
                    <a:bodyPr/>
                    <a:lstStyle/>
                    <a:p>
                      <a:pPr fontAlgn="auto"/>
                      <a:r>
                        <a:rPr lang="en-US" sz="800" b="0" dirty="0">
                          <a:effectLst/>
                        </a:rPr>
                        <a:t>Scapular ORIF</a:t>
                      </a:r>
                      <a:br>
                        <a:rPr lang="en-US" sz="800" b="0" dirty="0">
                          <a:effectLst/>
                        </a:rPr>
                      </a:br>
                      <a:endParaRPr lang="en-US" sz="800" b="0" dirty="0">
                        <a:effectLst/>
                      </a:endParaRPr>
                    </a:p>
                  </a:txBody>
                  <a:tcPr marL="12613" marR="12613" marT="6306" marB="6306" anchor="ctr">
                    <a:lnL>
                      <a:noFill/>
                    </a:lnL>
                    <a:lnR>
                      <a:noFill/>
                    </a:lnR>
                    <a:lnT>
                      <a:noFill/>
                    </a:lnT>
                    <a:lnB>
                      <a:noFill/>
                    </a:lnB>
                  </a:tcPr>
                </a:tc>
                <a:tc>
                  <a:txBody>
                    <a:bodyPr/>
                    <a:lstStyle/>
                    <a:p>
                      <a:pPr fontAlgn="auto"/>
                      <a:r>
                        <a:rPr lang="en-US" sz="800" b="0" dirty="0">
                          <a:effectLst/>
                        </a:rPr>
                        <a:t>The use of inter-muscular windows in the </a:t>
                      </a:r>
                      <a:r>
                        <a:rPr lang="en-US" sz="800" b="0" dirty="0" err="1">
                          <a:effectLst/>
                        </a:rPr>
                        <a:t>Judet</a:t>
                      </a:r>
                      <a:r>
                        <a:rPr lang="en-US" sz="800" b="0" dirty="0">
                          <a:effectLst/>
                        </a:rPr>
                        <a:t> approach.</a:t>
                      </a:r>
                      <a:r>
                        <a:rPr lang="en-US" sz="800" b="0" u="sng" baseline="30000" dirty="0">
                          <a:solidFill>
                            <a:srgbClr val="4C2C92"/>
                          </a:solidFill>
                          <a:effectLst/>
                          <a:hlinkClick r:id="rId5"/>
                        </a:rPr>
                        <a:t>26</a:t>
                      </a:r>
                      <a:endParaRPr lang="en-US" sz="800" b="0" dirty="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535340842"/>
                  </a:ext>
                </a:extLst>
              </a:tr>
              <a:tr h="118873">
                <a:tc vMerge="1">
                  <a:txBody>
                    <a:bodyPr/>
                    <a:lstStyle/>
                    <a:p>
                      <a:endParaRPr lang="en-EG"/>
                    </a:p>
                  </a:txBody>
                  <a:tcPr/>
                </a:tc>
                <a:tc vMerge="1">
                  <a:txBody>
                    <a:bodyPr/>
                    <a:lstStyle/>
                    <a:p>
                      <a:endParaRPr lang="en-EG"/>
                    </a:p>
                  </a:txBody>
                  <a:tcPr/>
                </a:tc>
                <a:tc>
                  <a:txBody>
                    <a:bodyPr/>
                    <a:lstStyle/>
                    <a:p>
                      <a:pPr fontAlgn="auto"/>
                      <a:r>
                        <a:rPr lang="en-US" sz="800" b="0">
                          <a:effectLst/>
                        </a:rPr>
                        <a:t>Shoulder stabilization</a:t>
                      </a:r>
                    </a:p>
                  </a:txBody>
                  <a:tcPr marL="12613" marR="12613" marT="6306" marB="6306" anchor="ctr">
                    <a:lnL>
                      <a:noFill/>
                    </a:lnL>
                    <a:lnR>
                      <a:noFill/>
                    </a:lnR>
                    <a:lnT>
                      <a:noFill/>
                    </a:lnT>
                    <a:lnB>
                      <a:noFill/>
                    </a:lnB>
                  </a:tcPr>
                </a:tc>
                <a:tc>
                  <a:txBody>
                    <a:bodyPr/>
                    <a:lstStyle/>
                    <a:p>
                      <a:pPr fontAlgn="auto"/>
                      <a:endParaRPr lang="en-EG" sz="800" b="0" dirty="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896320292"/>
                  </a:ext>
                </a:extLst>
              </a:tr>
              <a:tr h="228283">
                <a:tc vMerge="1">
                  <a:txBody>
                    <a:bodyPr/>
                    <a:lstStyle/>
                    <a:p>
                      <a:endParaRPr lang="en-EG"/>
                    </a:p>
                  </a:txBody>
                  <a:tcPr/>
                </a:tc>
                <a:tc rowSpan="2">
                  <a:txBody>
                    <a:bodyPr/>
                    <a:lstStyle/>
                    <a:p>
                      <a:pPr fontAlgn="auto"/>
                      <a:r>
                        <a:rPr lang="en-US" sz="800" b="1">
                          <a:effectLst/>
                        </a:rPr>
                        <a:t>Radial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Humeral shaft ORIF</a:t>
                      </a:r>
                    </a:p>
                  </a:txBody>
                  <a:tcPr marL="12613" marR="12613" marT="6306" marB="6306" anchor="ctr">
                    <a:lnL>
                      <a:noFill/>
                    </a:lnL>
                    <a:lnR>
                      <a:noFill/>
                    </a:lnR>
                    <a:lnT>
                      <a:noFill/>
                    </a:lnT>
                    <a:lnB>
                      <a:noFill/>
                    </a:lnB>
                  </a:tcPr>
                </a:tc>
                <a:tc>
                  <a:txBody>
                    <a:bodyPr/>
                    <a:lstStyle/>
                    <a:p>
                      <a:pPr fontAlgn="auto"/>
                      <a:r>
                        <a:rPr lang="en-US" sz="800" b="0" dirty="0">
                          <a:effectLst/>
                        </a:rPr>
                        <a:t>Exposure and protection of nerve throughout ORIF.</a:t>
                      </a:r>
                      <a:r>
                        <a:rPr lang="en-US" sz="800" b="0" u="sng" baseline="30000" dirty="0">
                          <a:solidFill>
                            <a:srgbClr val="4C2C92"/>
                          </a:solidFill>
                          <a:effectLst/>
                          <a:hlinkClick r:id="rId3"/>
                        </a:rPr>
                        <a:t>2</a:t>
                      </a:r>
                      <a:r>
                        <a:rPr lang="en-US" sz="800" b="0" dirty="0">
                          <a:effectLst/>
                        </a:rPr>
                        <a:t> Variety of exposures provided by posterior approaches.</a:t>
                      </a:r>
                    </a:p>
                  </a:txBody>
                  <a:tcPr marL="12613" marR="12613" marT="6306" marB="6306" anchor="ctr">
                    <a:lnL>
                      <a:noFill/>
                    </a:lnL>
                    <a:lnR>
                      <a:noFill/>
                    </a:lnR>
                    <a:lnT>
                      <a:noFill/>
                    </a:lnT>
                    <a:lnB>
                      <a:noFill/>
                    </a:lnB>
                  </a:tcPr>
                </a:tc>
                <a:extLst>
                  <a:ext uri="{0D108BD9-81ED-4DB2-BD59-A6C34878D82A}">
                    <a16:rowId xmlns:a16="http://schemas.microsoft.com/office/drawing/2014/main" val="3498799100"/>
                  </a:ext>
                </a:extLst>
              </a:tr>
              <a:tr h="228283">
                <a:tc vMerge="1">
                  <a:txBody>
                    <a:bodyPr/>
                    <a:lstStyle/>
                    <a:p>
                      <a:endParaRPr lang="en-EG"/>
                    </a:p>
                  </a:txBody>
                  <a:tcPr/>
                </a:tc>
                <a:tc vMerge="1">
                  <a:txBody>
                    <a:bodyPr/>
                    <a:lstStyle/>
                    <a:p>
                      <a:endParaRPr lang="en-EG"/>
                    </a:p>
                  </a:txBody>
                  <a:tcPr/>
                </a:tc>
                <a:tc>
                  <a:txBody>
                    <a:bodyPr/>
                    <a:lstStyle/>
                    <a:p>
                      <a:pPr fontAlgn="auto"/>
                      <a:r>
                        <a:rPr lang="en-US" sz="800" b="0">
                          <a:effectLst/>
                        </a:rPr>
                        <a:t>External fixation of humerus</a:t>
                      </a:r>
                    </a:p>
                  </a:txBody>
                  <a:tcPr marL="12613" marR="12613" marT="6306" marB="6306" anchor="ctr">
                    <a:lnL>
                      <a:noFill/>
                    </a:lnL>
                    <a:lnR>
                      <a:noFill/>
                    </a:lnR>
                    <a:lnT>
                      <a:noFill/>
                    </a:lnT>
                    <a:lnB>
                      <a:noFill/>
                    </a:lnB>
                  </a:tcPr>
                </a:tc>
                <a:tc>
                  <a:txBody>
                    <a:bodyPr/>
                    <a:lstStyle/>
                    <a:p>
                      <a:pPr fontAlgn="auto"/>
                      <a:r>
                        <a:rPr lang="en-US" sz="800" b="0">
                          <a:effectLst/>
                        </a:rPr>
                        <a:t>Observe lateral fixation ‘safe zone’. Place pins less than 100 mm from lateral epicondyle and as posterior as possible.</a:t>
                      </a:r>
                      <a:r>
                        <a:rPr lang="en-US" sz="800" b="0" u="sng" baseline="30000">
                          <a:solidFill>
                            <a:srgbClr val="4C2C92"/>
                          </a:solidFill>
                          <a:effectLst/>
                          <a:hlinkClick r:id="rId6"/>
                        </a:rPr>
                        <a:t>27</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593732680"/>
                  </a:ext>
                </a:extLst>
              </a:tr>
              <a:tr h="228283">
                <a:tc vMerge="1">
                  <a:txBody>
                    <a:bodyPr/>
                    <a:lstStyle/>
                    <a:p>
                      <a:endParaRPr lang="en-EG"/>
                    </a:p>
                  </a:txBody>
                  <a:tcPr/>
                </a:tc>
                <a:tc rowSpan="2">
                  <a:txBody>
                    <a:bodyPr/>
                    <a:lstStyle/>
                    <a:p>
                      <a:pPr fontAlgn="auto"/>
                      <a:r>
                        <a:rPr lang="en-US" sz="800" b="1">
                          <a:effectLst/>
                        </a:rPr>
                        <a:t>Superficial sensory branch of radial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Distal radius ORIF</a:t>
                      </a:r>
                    </a:p>
                  </a:txBody>
                  <a:tcPr marL="12613" marR="12613" marT="6306" marB="6306" anchor="ctr">
                    <a:lnL>
                      <a:noFill/>
                    </a:lnL>
                    <a:lnR>
                      <a:noFill/>
                    </a:lnR>
                    <a:lnT>
                      <a:noFill/>
                    </a:lnT>
                    <a:lnB>
                      <a:noFill/>
                    </a:lnB>
                  </a:tcPr>
                </a:tc>
                <a:tc>
                  <a:txBody>
                    <a:bodyPr/>
                    <a:lstStyle/>
                    <a:p>
                      <a:pPr fontAlgn="auto"/>
                      <a:r>
                        <a:rPr lang="en-US" sz="800" b="0">
                          <a:effectLst/>
                        </a:rPr>
                        <a:t>Avoid transverse incisions in the anatomical snuffbox between 2.5 and 3.9 cm from Lister’s tubercle.</a:t>
                      </a:r>
                      <a:r>
                        <a:rPr lang="en-US" sz="800" b="0" u="sng" baseline="30000">
                          <a:solidFill>
                            <a:srgbClr val="4C2C92"/>
                          </a:solidFill>
                          <a:effectLst/>
                          <a:hlinkClick r:id="rId7"/>
                        </a:rPr>
                        <a:t>11</a:t>
                      </a:r>
                      <a:r>
                        <a:rPr lang="en-US" sz="800" b="0" baseline="30000">
                          <a:effectLst/>
                        </a:rPr>
                        <a:t>,</a:t>
                      </a:r>
                      <a:r>
                        <a:rPr lang="en-US" sz="800" b="0" u="sng" baseline="30000">
                          <a:solidFill>
                            <a:srgbClr val="4C2C92"/>
                          </a:solidFill>
                          <a:effectLst/>
                          <a:hlinkClick r:id="rId8"/>
                        </a:rPr>
                        <a:t>28</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266702554"/>
                  </a:ext>
                </a:extLst>
              </a:tr>
              <a:tr h="226601">
                <a:tc vMerge="1">
                  <a:txBody>
                    <a:bodyPr/>
                    <a:lstStyle/>
                    <a:p>
                      <a:endParaRPr lang="en-EG"/>
                    </a:p>
                  </a:txBody>
                  <a:tcPr/>
                </a:tc>
                <a:tc vMerge="1">
                  <a:txBody>
                    <a:bodyPr/>
                    <a:lstStyle/>
                    <a:p>
                      <a:endParaRPr lang="en-EG"/>
                    </a:p>
                  </a:txBody>
                  <a:tcPr/>
                </a:tc>
                <a:tc>
                  <a:txBody>
                    <a:bodyPr/>
                    <a:lstStyle/>
                    <a:p>
                      <a:pPr fontAlgn="auto"/>
                      <a:r>
                        <a:rPr lang="en-US" sz="800" b="0">
                          <a:effectLst/>
                        </a:rPr>
                        <a:t>DeQuervain’s release</a:t>
                      </a:r>
                    </a:p>
                  </a:txBody>
                  <a:tcPr marL="12613" marR="12613" marT="6306" marB="6306" anchor="ctr">
                    <a:lnL>
                      <a:noFill/>
                    </a:lnL>
                    <a:lnR>
                      <a:noFill/>
                    </a:lnR>
                    <a:lnT>
                      <a:noFill/>
                    </a:lnT>
                    <a:lnB>
                      <a:noFill/>
                    </a:lnB>
                  </a:tcPr>
                </a:tc>
                <a:tc>
                  <a:txBody>
                    <a:bodyPr/>
                    <a:lstStyle/>
                    <a:p>
                      <a:pPr fontAlgn="auto"/>
                      <a:r>
                        <a:rPr lang="en-US" sz="800" b="0">
                          <a:effectLst/>
                        </a:rPr>
                        <a:t>Literature divided though most suggest longitudinal incision techniques safer.</a:t>
                      </a:r>
                      <a:r>
                        <a:rPr lang="en-US" sz="800" b="0" u="sng" baseline="30000">
                          <a:solidFill>
                            <a:srgbClr val="4C2C92"/>
                          </a:solidFill>
                          <a:effectLst/>
                          <a:hlinkClick r:id="rId9"/>
                        </a:rPr>
                        <a:t>29</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504096550"/>
                  </a:ext>
                </a:extLst>
              </a:tr>
              <a:tr h="226601">
                <a:tc vMerge="1">
                  <a:txBody>
                    <a:bodyPr/>
                    <a:lstStyle/>
                    <a:p>
                      <a:endParaRPr lang="en-EG"/>
                    </a:p>
                  </a:txBody>
                  <a:tcPr/>
                </a:tc>
                <a:tc>
                  <a:txBody>
                    <a:bodyPr/>
                    <a:lstStyle/>
                    <a:p>
                      <a:pPr fontAlgn="auto"/>
                      <a:r>
                        <a:rPr lang="en-US" sz="800" b="1">
                          <a:effectLst/>
                        </a:rPr>
                        <a:t>Ulnar</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K-wire fixation of supracondylar humerus fractures</a:t>
                      </a:r>
                      <a:br>
                        <a:rPr lang="en-US" sz="800" b="0">
                          <a:effectLst/>
                        </a:rPr>
                      </a:br>
                      <a:r>
                        <a:rPr lang="en-US" sz="800" b="0">
                          <a:effectLst/>
                        </a:rPr>
                        <a:t>Elbow arthroscopy</a:t>
                      </a:r>
                    </a:p>
                  </a:txBody>
                  <a:tcPr marL="12613" marR="12613" marT="6306" marB="6306" anchor="ctr">
                    <a:lnL>
                      <a:noFill/>
                    </a:lnL>
                    <a:lnR>
                      <a:noFill/>
                    </a:lnR>
                    <a:lnT>
                      <a:noFill/>
                    </a:lnT>
                    <a:lnB>
                      <a:noFill/>
                    </a:lnB>
                  </a:tcPr>
                </a:tc>
                <a:tc>
                  <a:txBody>
                    <a:bodyPr/>
                    <a:lstStyle/>
                    <a:p>
                      <a:pPr fontAlgn="auto"/>
                      <a:r>
                        <a:rPr lang="en-US" sz="800" b="0">
                          <a:effectLst/>
                        </a:rPr>
                        <a:t>Direct visualization of ulnar nerve during insertion and removal of K-wires/metalwork.</a:t>
                      </a:r>
                      <a:r>
                        <a:rPr lang="en-US" sz="800" b="0" u="sng" baseline="30000">
                          <a:solidFill>
                            <a:srgbClr val="4C2C92"/>
                          </a:solidFill>
                          <a:effectLst/>
                          <a:hlinkClick r:id="rId3"/>
                        </a:rPr>
                        <a:t>2</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63663471"/>
                  </a:ext>
                </a:extLst>
              </a:tr>
              <a:tr h="271086">
                <a:tc vMerge="1">
                  <a:txBody>
                    <a:bodyPr/>
                    <a:lstStyle/>
                    <a:p>
                      <a:endParaRPr lang="en-EG"/>
                    </a:p>
                  </a:txBody>
                  <a:tcPr/>
                </a:tc>
                <a:tc rowSpan="2">
                  <a:txBody>
                    <a:bodyPr/>
                    <a:lstStyle/>
                    <a:p>
                      <a:pPr fontAlgn="auto"/>
                      <a:r>
                        <a:rPr lang="en-US" sz="800" b="1">
                          <a:effectLst/>
                        </a:rPr>
                        <a:t>Dorsal branch of ulnar nerve</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Ulnar head fixation</a:t>
                      </a:r>
                    </a:p>
                  </a:txBody>
                  <a:tcPr marL="12613" marR="12613" marT="6306" marB="6306" anchor="ctr">
                    <a:lnL>
                      <a:noFill/>
                    </a:lnL>
                    <a:lnR>
                      <a:noFill/>
                    </a:lnR>
                    <a:lnT>
                      <a:noFill/>
                    </a:lnT>
                    <a:lnB>
                      <a:noFill/>
                    </a:lnB>
                  </a:tcPr>
                </a:tc>
                <a:tc>
                  <a:txBody>
                    <a:bodyPr/>
                    <a:lstStyle/>
                    <a:p>
                      <a:pPr fontAlgn="auto"/>
                      <a:r>
                        <a:rPr lang="en-US" sz="800" b="0">
                          <a:effectLst/>
                        </a:rPr>
                        <a:t>Ulnar late placement between 10 and 12 o’clock on the right wrist and 12 and 2 o’clock on the left in relation to the ulnar styloid.</a:t>
                      </a:r>
                      <a:r>
                        <a:rPr lang="en-US" sz="800" b="0" u="sng" baseline="30000">
                          <a:solidFill>
                            <a:srgbClr val="4C2C92"/>
                          </a:solidFill>
                          <a:effectLst/>
                          <a:hlinkClick r:id="rId10"/>
                        </a:rPr>
                        <a:t>30</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157889187"/>
                  </a:ext>
                </a:extLst>
              </a:tr>
              <a:tr h="142677">
                <a:tc vMerge="1">
                  <a:txBody>
                    <a:bodyPr/>
                    <a:lstStyle/>
                    <a:p>
                      <a:endParaRPr lang="en-EG"/>
                    </a:p>
                  </a:txBody>
                  <a:tcPr/>
                </a:tc>
                <a:tc vMerge="1">
                  <a:txBody>
                    <a:bodyPr/>
                    <a:lstStyle/>
                    <a:p>
                      <a:endParaRPr lang="en-EG"/>
                    </a:p>
                  </a:txBody>
                  <a:tcPr/>
                </a:tc>
                <a:tc>
                  <a:txBody>
                    <a:bodyPr/>
                    <a:lstStyle/>
                    <a:p>
                      <a:pPr fontAlgn="auto"/>
                      <a:r>
                        <a:rPr lang="en-US" sz="800" b="0">
                          <a:effectLst/>
                        </a:rPr>
                        <a:t>Wrist arthroscopy</a:t>
                      </a:r>
                    </a:p>
                  </a:txBody>
                  <a:tcPr marL="12613" marR="12613" marT="6306" marB="6306" anchor="ctr">
                    <a:lnL>
                      <a:noFill/>
                    </a:lnL>
                    <a:lnR>
                      <a:noFill/>
                    </a:lnR>
                    <a:lnT>
                      <a:noFill/>
                    </a:lnT>
                    <a:lnB>
                      <a:noFill/>
                    </a:lnB>
                  </a:tcPr>
                </a:tc>
                <a:tc>
                  <a:txBody>
                    <a:bodyPr/>
                    <a:lstStyle/>
                    <a:p>
                      <a:pPr fontAlgn="auto"/>
                      <a:r>
                        <a:rPr lang="en-US" sz="800" b="0">
                          <a:effectLst/>
                        </a:rPr>
                        <a:t>Avoid setting 6U portal under traction with arm passively pronated.</a:t>
                      </a:r>
                      <a:r>
                        <a:rPr lang="en-US" sz="800" b="0" u="sng" baseline="30000">
                          <a:solidFill>
                            <a:srgbClr val="4C2C92"/>
                          </a:solidFill>
                          <a:effectLst/>
                          <a:hlinkClick r:id="rId11"/>
                        </a:rPr>
                        <a:t>31</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474178449"/>
                  </a:ext>
                </a:extLst>
              </a:tr>
              <a:tr h="142677">
                <a:tc vMerge="1">
                  <a:txBody>
                    <a:bodyPr/>
                    <a:lstStyle/>
                    <a:p>
                      <a:endParaRPr lang="en-EG"/>
                    </a:p>
                  </a:txBody>
                  <a:tcPr/>
                </a:tc>
                <a:tc rowSpan="2">
                  <a:txBody>
                    <a:bodyPr/>
                    <a:lstStyle/>
                    <a:p>
                      <a:pPr fontAlgn="auto"/>
                      <a:r>
                        <a:rPr lang="en-US" sz="800" b="1">
                          <a:effectLst/>
                        </a:rPr>
                        <a:t>Median</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K-wire fixation of supracondylar humerus fractures</a:t>
                      </a:r>
                    </a:p>
                  </a:txBody>
                  <a:tcPr marL="12613" marR="12613" marT="6306" marB="6306" anchor="ctr">
                    <a:lnL>
                      <a:noFill/>
                    </a:lnL>
                    <a:lnR>
                      <a:noFill/>
                    </a:lnR>
                    <a:lnT>
                      <a:noFill/>
                    </a:lnT>
                    <a:lnB>
                      <a:noFill/>
                    </a:lnB>
                  </a:tcPr>
                </a:tc>
                <a:tc>
                  <a:txBody>
                    <a:bodyPr/>
                    <a:lstStyle/>
                    <a:p>
                      <a:pPr fontAlgn="auto"/>
                      <a:r>
                        <a:rPr lang="en-US" sz="800" b="0">
                          <a:effectLst/>
                        </a:rPr>
                        <a:t>Placement of medial wire through mini-medial approach.</a:t>
                      </a:r>
                      <a:r>
                        <a:rPr lang="en-US" sz="800" b="0" u="sng" baseline="30000">
                          <a:solidFill>
                            <a:srgbClr val="4C2C92"/>
                          </a:solidFill>
                          <a:effectLst/>
                          <a:hlinkClick r:id="rId12"/>
                        </a:rPr>
                        <a:t>32</a:t>
                      </a:r>
                      <a:r>
                        <a:rPr lang="en-US" sz="800" b="0" baseline="30000">
                          <a:effectLst/>
                        </a:rPr>
                        <a:t>,</a:t>
                      </a:r>
                      <a:r>
                        <a:rPr lang="en-US" sz="800" b="0" u="sng" baseline="30000">
                          <a:solidFill>
                            <a:srgbClr val="4C2C92"/>
                          </a:solidFill>
                          <a:effectLst/>
                          <a:hlinkClick r:id="rId13"/>
                        </a:rPr>
                        <a:t>33</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729734214"/>
                  </a:ext>
                </a:extLst>
              </a:tr>
              <a:tr h="226601">
                <a:tc vMerge="1">
                  <a:txBody>
                    <a:bodyPr/>
                    <a:lstStyle/>
                    <a:p>
                      <a:endParaRPr lang="en-EG"/>
                    </a:p>
                  </a:txBody>
                  <a:tcPr/>
                </a:tc>
                <a:tc vMerge="1">
                  <a:txBody>
                    <a:bodyPr/>
                    <a:lstStyle/>
                    <a:p>
                      <a:endParaRPr lang="en-EG"/>
                    </a:p>
                  </a:txBody>
                  <a:tcPr/>
                </a:tc>
                <a:tc>
                  <a:txBody>
                    <a:bodyPr/>
                    <a:lstStyle/>
                    <a:p>
                      <a:pPr fontAlgn="auto"/>
                      <a:r>
                        <a:rPr lang="en-US" sz="800" b="0">
                          <a:effectLst/>
                        </a:rPr>
                        <a:t>Carpal tunnel release</a:t>
                      </a:r>
                    </a:p>
                  </a:txBody>
                  <a:tcPr marL="12613" marR="12613" marT="6306" marB="6306" anchor="ctr">
                    <a:lnL>
                      <a:noFill/>
                    </a:lnL>
                    <a:lnR>
                      <a:noFill/>
                    </a:lnR>
                    <a:lnT>
                      <a:noFill/>
                    </a:lnT>
                    <a:lnB>
                      <a:noFill/>
                    </a:lnB>
                  </a:tcPr>
                </a:tc>
                <a:tc>
                  <a:txBody>
                    <a:bodyPr/>
                    <a:lstStyle/>
                    <a:p>
                      <a:pPr fontAlgn="auto"/>
                      <a:r>
                        <a:rPr lang="en-US" sz="800" b="0">
                          <a:effectLst/>
                        </a:rPr>
                        <a:t>Expertise knowledge of anatomy, normal variants and optimal skin incisions.</a:t>
                      </a:r>
                      <a:r>
                        <a:rPr lang="en-US" sz="800" b="0" u="sng" baseline="30000">
                          <a:solidFill>
                            <a:srgbClr val="4C2C92"/>
                          </a:solidFill>
                          <a:effectLst/>
                          <a:hlinkClick r:id="rId14"/>
                        </a:rPr>
                        <a:t>1</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504724608"/>
                  </a:ext>
                </a:extLst>
              </a:tr>
              <a:tr h="226601">
                <a:tc vMerge="1">
                  <a:txBody>
                    <a:bodyPr/>
                    <a:lstStyle/>
                    <a:p>
                      <a:endParaRPr lang="en-EG"/>
                    </a:p>
                  </a:txBody>
                  <a:tcPr/>
                </a:tc>
                <a:tc>
                  <a:txBody>
                    <a:bodyPr/>
                    <a:lstStyle/>
                    <a:p>
                      <a:pPr fontAlgn="auto"/>
                      <a:r>
                        <a:rPr lang="en-US" sz="800" b="1">
                          <a:effectLst/>
                        </a:rPr>
                        <a:t>Palmar branch of median</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Volar plate fixation of distal radius</a:t>
                      </a:r>
                    </a:p>
                  </a:txBody>
                  <a:tcPr marL="12613" marR="12613" marT="6306" marB="6306" anchor="ctr">
                    <a:lnL>
                      <a:noFill/>
                    </a:lnL>
                    <a:lnR>
                      <a:noFill/>
                    </a:lnR>
                    <a:lnT>
                      <a:noFill/>
                    </a:lnT>
                    <a:lnB>
                      <a:noFill/>
                    </a:lnB>
                  </a:tcPr>
                </a:tc>
                <a:tc>
                  <a:txBody>
                    <a:bodyPr/>
                    <a:lstStyle/>
                    <a:p>
                      <a:pPr fontAlgn="auto"/>
                      <a:r>
                        <a:rPr lang="en-US" sz="800" b="0">
                          <a:effectLst/>
                        </a:rPr>
                        <a:t>Knowledge of relevant anatomy and variants. Careful placements of retractors.</a:t>
                      </a:r>
                      <a:r>
                        <a:rPr lang="en-US" sz="800" b="0" u="sng" baseline="30000">
                          <a:solidFill>
                            <a:srgbClr val="4C2C92"/>
                          </a:solidFill>
                          <a:effectLst/>
                          <a:hlinkClick r:id="rId15"/>
                        </a:rPr>
                        <a:t>34</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3572364659"/>
                  </a:ext>
                </a:extLst>
              </a:tr>
              <a:tr h="226601">
                <a:tc vMerge="1">
                  <a:txBody>
                    <a:bodyPr/>
                    <a:lstStyle/>
                    <a:p>
                      <a:endParaRPr lang="en-EG"/>
                    </a:p>
                  </a:txBody>
                  <a:tcPr/>
                </a:tc>
                <a:tc>
                  <a:txBody>
                    <a:bodyPr/>
                    <a:lstStyle/>
                    <a:p>
                      <a:pPr fontAlgn="auto"/>
                      <a:r>
                        <a:rPr lang="en-US" sz="800" b="1">
                          <a:effectLst/>
                        </a:rPr>
                        <a:t>Musculocutaneous</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Latarjet procedure</a:t>
                      </a:r>
                    </a:p>
                  </a:txBody>
                  <a:tcPr marL="12613" marR="12613" marT="6306" marB="6306" anchor="ctr">
                    <a:lnL>
                      <a:noFill/>
                    </a:lnL>
                    <a:lnR>
                      <a:noFill/>
                    </a:lnR>
                    <a:lnT>
                      <a:noFill/>
                    </a:lnT>
                    <a:lnB>
                      <a:noFill/>
                    </a:lnB>
                  </a:tcPr>
                </a:tc>
                <a:tc>
                  <a:txBody>
                    <a:bodyPr/>
                    <a:lstStyle/>
                    <a:p>
                      <a:pPr fontAlgn="auto"/>
                      <a:r>
                        <a:rPr lang="en-US" sz="800" b="0">
                          <a:effectLst/>
                        </a:rPr>
                        <a:t>A protocol to reduce peri-operative nerve stretch has been suggested.</a:t>
                      </a:r>
                      <a:r>
                        <a:rPr lang="en-US" sz="800" b="0" u="sng" baseline="30000">
                          <a:solidFill>
                            <a:srgbClr val="4C2C92"/>
                          </a:solidFill>
                          <a:effectLst/>
                          <a:hlinkClick r:id="rId16"/>
                        </a:rPr>
                        <a:t>35</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652033175"/>
                  </a:ext>
                </a:extLst>
              </a:tr>
              <a:tr h="334330">
                <a:tc vMerge="1">
                  <a:txBody>
                    <a:bodyPr/>
                    <a:lstStyle/>
                    <a:p>
                      <a:endParaRPr lang="en-EG"/>
                    </a:p>
                  </a:txBody>
                  <a:tcPr/>
                </a:tc>
                <a:tc>
                  <a:txBody>
                    <a:bodyPr/>
                    <a:lstStyle/>
                    <a:p>
                      <a:pPr fontAlgn="auto"/>
                      <a:r>
                        <a:rPr lang="en-US" sz="800" b="1">
                          <a:effectLst/>
                        </a:rPr>
                        <a:t>Posterior inter-osseous</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Proximal radius ORIF</a:t>
                      </a:r>
                      <a:br>
                        <a:rPr lang="en-US" sz="800" b="0">
                          <a:effectLst/>
                        </a:rPr>
                      </a:br>
                      <a:r>
                        <a:rPr lang="en-US" sz="800" b="0">
                          <a:effectLst/>
                        </a:rPr>
                        <a:t>Biceps reattachment</a:t>
                      </a:r>
                      <a:br>
                        <a:rPr lang="en-US" sz="800" b="0">
                          <a:effectLst/>
                        </a:rPr>
                      </a:br>
                      <a:r>
                        <a:rPr lang="en-US" sz="800" b="0">
                          <a:effectLst/>
                        </a:rPr>
                        <a:t>Elbow arthroscopy</a:t>
                      </a:r>
                    </a:p>
                  </a:txBody>
                  <a:tcPr marL="12613" marR="12613" marT="6306" marB="6306" anchor="ctr">
                    <a:lnL>
                      <a:noFill/>
                    </a:lnL>
                    <a:lnR>
                      <a:noFill/>
                    </a:lnR>
                    <a:lnT>
                      <a:noFill/>
                    </a:lnT>
                    <a:lnB>
                      <a:noFill/>
                    </a:lnB>
                  </a:tcPr>
                </a:tc>
                <a:tc>
                  <a:txBody>
                    <a:bodyPr/>
                    <a:lstStyle/>
                    <a:p>
                      <a:pPr fontAlgn="auto"/>
                      <a:r>
                        <a:rPr lang="en-US" sz="800" b="0">
                          <a:effectLst/>
                        </a:rPr>
                        <a:t>Boyd approach by subperiosteal elevation of supinator protects the nerve.</a:t>
                      </a:r>
                    </a:p>
                  </a:txBody>
                  <a:tcPr marL="12613" marR="12613" marT="6306" marB="6306" anchor="ctr">
                    <a:lnL>
                      <a:noFill/>
                    </a:lnL>
                    <a:lnR>
                      <a:noFill/>
                    </a:lnR>
                    <a:lnT>
                      <a:noFill/>
                    </a:lnT>
                    <a:lnB>
                      <a:noFill/>
                    </a:lnB>
                  </a:tcPr>
                </a:tc>
                <a:extLst>
                  <a:ext uri="{0D108BD9-81ED-4DB2-BD59-A6C34878D82A}">
                    <a16:rowId xmlns:a16="http://schemas.microsoft.com/office/drawing/2014/main" val="1180567586"/>
                  </a:ext>
                </a:extLst>
              </a:tr>
              <a:tr h="118873">
                <a:tc rowSpan="10">
                  <a:txBody>
                    <a:bodyPr/>
                    <a:lstStyle/>
                    <a:p>
                      <a:pPr fontAlgn="auto"/>
                      <a:r>
                        <a:rPr lang="en-US" sz="800" b="1" i="1">
                          <a:effectLst/>
                        </a:rPr>
                        <a:t>LOWER LIMB</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1">
                          <a:effectLst/>
                        </a:rPr>
                        <a:t>Sciatic</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Total hip replacement (posterior approach)</a:t>
                      </a:r>
                    </a:p>
                  </a:txBody>
                  <a:tcPr marL="12613" marR="12613" marT="6306" marB="6306" anchor="ctr">
                    <a:lnL>
                      <a:noFill/>
                    </a:lnL>
                    <a:lnR>
                      <a:noFill/>
                    </a:lnR>
                    <a:lnT>
                      <a:noFill/>
                    </a:lnT>
                    <a:lnB>
                      <a:noFill/>
                    </a:lnB>
                  </a:tcPr>
                </a:tc>
                <a:tc rowSpan="2">
                  <a:txBody>
                    <a:bodyPr/>
                    <a:lstStyle/>
                    <a:p>
                      <a:pPr fontAlgn="auto"/>
                      <a:r>
                        <a:rPr lang="en-US" sz="800" b="0">
                          <a:effectLst/>
                        </a:rPr>
                        <a:t>Correct identification of high-risk (hip dysplasia, revisions) patients. Caution during joint manoeuvres to avoid excessive strain. Attention to drill-bit depth.</a:t>
                      </a:r>
                    </a:p>
                  </a:txBody>
                  <a:tcPr marL="12613" marR="12613" marT="6306" marB="6306" anchor="ctr">
                    <a:lnL>
                      <a:noFill/>
                    </a:lnL>
                    <a:lnR>
                      <a:noFill/>
                    </a:lnR>
                    <a:lnT>
                      <a:noFill/>
                    </a:lnT>
                    <a:lnB>
                      <a:noFill/>
                    </a:lnB>
                  </a:tcPr>
                </a:tc>
                <a:extLst>
                  <a:ext uri="{0D108BD9-81ED-4DB2-BD59-A6C34878D82A}">
                    <a16:rowId xmlns:a16="http://schemas.microsoft.com/office/drawing/2014/main" val="1211800272"/>
                  </a:ext>
                </a:extLst>
              </a:tr>
              <a:tr h="215457">
                <a:tc vMerge="1">
                  <a:txBody>
                    <a:bodyPr/>
                    <a:lstStyle/>
                    <a:p>
                      <a:endParaRPr lang="en-EG"/>
                    </a:p>
                  </a:txBody>
                  <a:tcPr/>
                </a:tc>
                <a:tc>
                  <a:txBody>
                    <a:bodyPr/>
                    <a:lstStyle/>
                    <a:p>
                      <a:pPr fontAlgn="auto"/>
                      <a:r>
                        <a:rPr lang="en-US" sz="800" b="1">
                          <a:effectLst/>
                        </a:rPr>
                        <a:t>Femoral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Total hip replacement (anterior approach)</a:t>
                      </a:r>
                    </a:p>
                  </a:txBody>
                  <a:tcPr marL="12613" marR="12613" marT="6306" marB="6306" anchor="ctr">
                    <a:lnL>
                      <a:noFill/>
                    </a:lnL>
                    <a:lnR>
                      <a:noFill/>
                    </a:lnR>
                    <a:lnT>
                      <a:noFill/>
                    </a:lnT>
                    <a:lnB>
                      <a:noFill/>
                    </a:lnB>
                  </a:tcPr>
                </a:tc>
                <a:tc vMerge="1">
                  <a:txBody>
                    <a:bodyPr/>
                    <a:lstStyle/>
                    <a:p>
                      <a:endParaRPr lang="en-EG"/>
                    </a:p>
                  </a:txBody>
                  <a:tcPr/>
                </a:tc>
                <a:extLst>
                  <a:ext uri="{0D108BD9-81ED-4DB2-BD59-A6C34878D82A}">
                    <a16:rowId xmlns:a16="http://schemas.microsoft.com/office/drawing/2014/main" val="500754955"/>
                  </a:ext>
                </a:extLst>
              </a:tr>
              <a:tr h="226601">
                <a:tc vMerge="1">
                  <a:txBody>
                    <a:bodyPr/>
                    <a:lstStyle/>
                    <a:p>
                      <a:endParaRPr lang="en-EG"/>
                    </a:p>
                  </a:txBody>
                  <a:tcPr/>
                </a:tc>
                <a:tc>
                  <a:txBody>
                    <a:bodyPr/>
                    <a:lstStyle/>
                    <a:p>
                      <a:pPr fontAlgn="auto"/>
                      <a:r>
                        <a:rPr lang="en-US" sz="800" b="1">
                          <a:effectLst/>
                        </a:rPr>
                        <a:t>Common peroneal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Lateral meniscal repair</a:t>
                      </a:r>
                      <a:br>
                        <a:rPr lang="en-US" sz="800" b="0">
                          <a:effectLst/>
                        </a:rPr>
                      </a:br>
                      <a:r>
                        <a:rPr lang="en-US" sz="800" b="0">
                          <a:effectLst/>
                        </a:rPr>
                        <a:t>Total Knee Replacement</a:t>
                      </a:r>
                    </a:p>
                  </a:txBody>
                  <a:tcPr marL="12613" marR="12613" marT="6306" marB="6306" anchor="ctr">
                    <a:lnL>
                      <a:noFill/>
                    </a:lnL>
                    <a:lnR>
                      <a:noFill/>
                    </a:lnR>
                    <a:lnT>
                      <a:noFill/>
                    </a:lnT>
                    <a:lnB>
                      <a:noFill/>
                    </a:lnB>
                  </a:tcPr>
                </a:tc>
                <a:tc>
                  <a:txBody>
                    <a:bodyPr/>
                    <a:lstStyle/>
                    <a:p>
                      <a:pPr fontAlgn="auto"/>
                      <a:r>
                        <a:rPr lang="en-US" sz="800" b="0">
                          <a:effectLst/>
                        </a:rPr>
                        <a:t>Use inside techniques.</a:t>
                      </a:r>
                      <a:br>
                        <a:rPr lang="en-US" sz="800" b="0">
                          <a:effectLst/>
                        </a:rPr>
                      </a:br>
                      <a:r>
                        <a:rPr lang="en-US" sz="800" b="0">
                          <a:effectLst/>
                        </a:rPr>
                        <a:t>Identify and protect nerves if outside assisted sutures required</a:t>
                      </a:r>
                    </a:p>
                  </a:txBody>
                  <a:tcPr marL="12613" marR="12613" marT="6306" marB="6306" anchor="ctr">
                    <a:lnL>
                      <a:noFill/>
                    </a:lnL>
                    <a:lnR>
                      <a:noFill/>
                    </a:lnR>
                    <a:lnT>
                      <a:noFill/>
                    </a:lnT>
                    <a:lnB>
                      <a:noFill/>
                    </a:lnB>
                  </a:tcPr>
                </a:tc>
                <a:extLst>
                  <a:ext uri="{0D108BD9-81ED-4DB2-BD59-A6C34878D82A}">
                    <a16:rowId xmlns:a16="http://schemas.microsoft.com/office/drawing/2014/main" val="457315158"/>
                  </a:ext>
                </a:extLst>
              </a:tr>
              <a:tr h="118873">
                <a:tc vMerge="1">
                  <a:txBody>
                    <a:bodyPr/>
                    <a:lstStyle/>
                    <a:p>
                      <a:endParaRPr lang="en-EG"/>
                    </a:p>
                  </a:txBody>
                  <a:tcPr/>
                </a:tc>
                <a:tc>
                  <a:txBody>
                    <a:bodyPr/>
                    <a:lstStyle/>
                    <a:p>
                      <a:pPr fontAlgn="auto"/>
                      <a:r>
                        <a:rPr lang="en-US" sz="800" b="1">
                          <a:effectLst/>
                        </a:rPr>
                        <a:t>Tibial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Total Knee Replacement</a:t>
                      </a:r>
                    </a:p>
                  </a:txBody>
                  <a:tcPr marL="12613" marR="12613" marT="6306" marB="6306" anchor="ctr">
                    <a:lnL>
                      <a:noFill/>
                    </a:lnL>
                    <a:lnR>
                      <a:noFill/>
                    </a:lnR>
                    <a:lnT>
                      <a:noFill/>
                    </a:lnT>
                    <a:lnB>
                      <a:noFill/>
                    </a:lnB>
                  </a:tcPr>
                </a:tc>
                <a:tc>
                  <a:txBody>
                    <a:bodyPr/>
                    <a:lstStyle/>
                    <a:p>
                      <a:pPr fontAlgn="auto"/>
                      <a:endParaRPr lang="en-EG"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3626011188"/>
                  </a:ext>
                </a:extLst>
              </a:tr>
              <a:tr h="226601">
                <a:tc vMerge="1">
                  <a:txBody>
                    <a:bodyPr/>
                    <a:lstStyle/>
                    <a:p>
                      <a:endParaRPr lang="en-EG"/>
                    </a:p>
                  </a:txBody>
                  <a:tcPr/>
                </a:tc>
                <a:tc>
                  <a:txBody>
                    <a:bodyPr/>
                    <a:lstStyle/>
                    <a:p>
                      <a:pPr fontAlgn="auto"/>
                      <a:r>
                        <a:rPr lang="en-US" sz="800" b="1">
                          <a:effectLst/>
                        </a:rPr>
                        <a:t>Infrapatellar br. of saphenous</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Knee arthroscopy</a:t>
                      </a:r>
                      <a:br>
                        <a:rPr lang="en-US" sz="800" b="0">
                          <a:effectLst/>
                        </a:rPr>
                      </a:br>
                      <a:r>
                        <a:rPr lang="en-US" sz="800" b="0">
                          <a:effectLst/>
                        </a:rPr>
                        <a:t>Hamstring tendon harvest</a:t>
                      </a:r>
                    </a:p>
                  </a:txBody>
                  <a:tcPr marL="12613" marR="12613" marT="6306" marB="6306" anchor="ctr">
                    <a:lnL>
                      <a:noFill/>
                    </a:lnL>
                    <a:lnR>
                      <a:noFill/>
                    </a:lnR>
                    <a:lnT>
                      <a:noFill/>
                    </a:lnT>
                    <a:lnB>
                      <a:noFill/>
                    </a:lnB>
                  </a:tcPr>
                </a:tc>
                <a:tc>
                  <a:txBody>
                    <a:bodyPr/>
                    <a:lstStyle/>
                    <a:p>
                      <a:pPr fontAlgn="auto"/>
                      <a:r>
                        <a:rPr lang="en-US" sz="800" b="0">
                          <a:effectLst/>
                        </a:rPr>
                        <a:t>Oblique or transverse portal incisions with the knee in flexion.</a:t>
                      </a:r>
                      <a:r>
                        <a:rPr lang="en-US" sz="800" b="0" u="sng" baseline="30000">
                          <a:solidFill>
                            <a:srgbClr val="4C2C92"/>
                          </a:solidFill>
                          <a:effectLst/>
                          <a:hlinkClick r:id="rId3"/>
                        </a:rPr>
                        <a:t>2</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81320709"/>
                  </a:ext>
                </a:extLst>
              </a:tr>
              <a:tr h="226601">
                <a:tc vMerge="1">
                  <a:txBody>
                    <a:bodyPr/>
                    <a:lstStyle/>
                    <a:p>
                      <a:endParaRPr lang="en-EG"/>
                    </a:p>
                  </a:txBody>
                  <a:tcPr/>
                </a:tc>
                <a:tc rowSpan="2">
                  <a:txBody>
                    <a:bodyPr/>
                    <a:lstStyle/>
                    <a:p>
                      <a:pPr fontAlgn="auto"/>
                      <a:r>
                        <a:rPr lang="en-US" sz="800" b="1">
                          <a:effectLst/>
                        </a:rPr>
                        <a:t>Superficial peroneal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Ankle arthroscopy</a:t>
                      </a:r>
                    </a:p>
                  </a:txBody>
                  <a:tcPr marL="12613" marR="12613" marT="6306" marB="6306" anchor="ctr">
                    <a:lnL>
                      <a:noFill/>
                    </a:lnL>
                    <a:lnR>
                      <a:noFill/>
                    </a:lnR>
                    <a:lnT>
                      <a:noFill/>
                    </a:lnT>
                    <a:lnB>
                      <a:noFill/>
                    </a:lnB>
                  </a:tcPr>
                </a:tc>
                <a:tc>
                  <a:txBody>
                    <a:bodyPr/>
                    <a:lstStyle/>
                    <a:p>
                      <a:pPr fontAlgn="auto"/>
                      <a:r>
                        <a:rPr lang="en-US" sz="800" b="0">
                          <a:effectLst/>
                        </a:rPr>
                        <a:t>Attempt to palpate on passive flexion of 4th toe – identify for planning portal incisions.</a:t>
                      </a:r>
                      <a:r>
                        <a:rPr lang="en-US" sz="800" b="0" u="sng" baseline="30000">
                          <a:solidFill>
                            <a:srgbClr val="4C2C92"/>
                          </a:solidFill>
                          <a:effectLst/>
                          <a:hlinkClick r:id="rId3"/>
                        </a:rPr>
                        <a:t>2</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3330720377"/>
                  </a:ext>
                </a:extLst>
              </a:tr>
              <a:tr h="334330">
                <a:tc vMerge="1">
                  <a:txBody>
                    <a:bodyPr/>
                    <a:lstStyle/>
                    <a:p>
                      <a:endParaRPr lang="en-EG"/>
                    </a:p>
                  </a:txBody>
                  <a:tcPr/>
                </a:tc>
                <a:tc vMerge="1">
                  <a:txBody>
                    <a:bodyPr/>
                    <a:lstStyle/>
                    <a:p>
                      <a:endParaRPr lang="en-EG"/>
                    </a:p>
                  </a:txBody>
                  <a:tcPr/>
                </a:tc>
                <a:tc>
                  <a:txBody>
                    <a:bodyPr/>
                    <a:lstStyle/>
                    <a:p>
                      <a:pPr fontAlgn="auto"/>
                      <a:r>
                        <a:rPr lang="en-US" sz="800" b="0">
                          <a:effectLst/>
                        </a:rPr>
                        <a:t>Distal fibula ORIF</a:t>
                      </a:r>
                    </a:p>
                  </a:txBody>
                  <a:tcPr marL="12613" marR="12613" marT="6306" marB="6306" anchor="ctr">
                    <a:lnL>
                      <a:noFill/>
                    </a:lnL>
                    <a:lnR>
                      <a:noFill/>
                    </a:lnR>
                    <a:lnT>
                      <a:noFill/>
                    </a:lnT>
                    <a:lnB>
                      <a:noFill/>
                    </a:lnB>
                  </a:tcPr>
                </a:tc>
                <a:tc>
                  <a:txBody>
                    <a:bodyPr/>
                    <a:lstStyle/>
                    <a:p>
                      <a:pPr fontAlgn="auto"/>
                      <a:r>
                        <a:rPr lang="en-US" sz="800" b="0">
                          <a:effectLst/>
                        </a:rPr>
                        <a:t>Safe incision 12 mm posterior to anterolateral border of fibula at 100 mm proximal to the tip to 10 mm posterior to the anterolateral border at 5 cm proximal to the tip.</a:t>
                      </a:r>
                      <a:r>
                        <a:rPr lang="en-US" sz="800" b="0" u="sng" baseline="30000">
                          <a:solidFill>
                            <a:srgbClr val="4C2C92"/>
                          </a:solidFill>
                          <a:effectLst/>
                          <a:hlinkClick r:id="rId17"/>
                        </a:rPr>
                        <a:t>36</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938367824"/>
                  </a:ext>
                </a:extLst>
              </a:tr>
              <a:tr h="226601">
                <a:tc vMerge="1">
                  <a:txBody>
                    <a:bodyPr/>
                    <a:lstStyle/>
                    <a:p>
                      <a:endParaRPr lang="en-EG"/>
                    </a:p>
                  </a:txBody>
                  <a:tcPr/>
                </a:tc>
                <a:tc rowSpan="2">
                  <a:txBody>
                    <a:bodyPr/>
                    <a:lstStyle/>
                    <a:p>
                      <a:pPr fontAlgn="auto"/>
                      <a:r>
                        <a:rPr lang="en-US" sz="800" b="1">
                          <a:effectLst/>
                        </a:rPr>
                        <a:t>Sural</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Percutaneous Achilles tendon repair</a:t>
                      </a:r>
                    </a:p>
                  </a:txBody>
                  <a:tcPr marL="12613" marR="12613" marT="6306" marB="6306" anchor="ctr">
                    <a:lnL>
                      <a:noFill/>
                    </a:lnL>
                    <a:lnR>
                      <a:noFill/>
                    </a:lnR>
                    <a:lnT>
                      <a:noFill/>
                    </a:lnT>
                    <a:lnB>
                      <a:noFill/>
                    </a:lnB>
                  </a:tcPr>
                </a:tc>
                <a:tc>
                  <a:txBody>
                    <a:bodyPr/>
                    <a:lstStyle/>
                    <a:p>
                      <a:pPr fontAlgn="auto"/>
                      <a:r>
                        <a:rPr lang="en-US" sz="800" b="0">
                          <a:effectLst/>
                        </a:rPr>
                        <a:t>Cautious stab incisions and adequate exposure of nerve during procedure.</a:t>
                      </a:r>
                      <a:r>
                        <a:rPr lang="en-US" sz="800" b="0" u="sng" baseline="30000">
                          <a:solidFill>
                            <a:srgbClr val="4C2C92"/>
                          </a:solidFill>
                          <a:effectLst/>
                          <a:hlinkClick r:id="rId18"/>
                        </a:rPr>
                        <a:t>37</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448696792"/>
                  </a:ext>
                </a:extLst>
              </a:tr>
              <a:tr h="226601">
                <a:tc vMerge="1">
                  <a:txBody>
                    <a:bodyPr/>
                    <a:lstStyle/>
                    <a:p>
                      <a:endParaRPr lang="en-EG"/>
                    </a:p>
                  </a:txBody>
                  <a:tcPr/>
                </a:tc>
                <a:tc vMerge="1">
                  <a:txBody>
                    <a:bodyPr/>
                    <a:lstStyle/>
                    <a:p>
                      <a:endParaRPr lang="en-EG"/>
                    </a:p>
                  </a:txBody>
                  <a:tcPr/>
                </a:tc>
                <a:tc>
                  <a:txBody>
                    <a:bodyPr/>
                    <a:lstStyle/>
                    <a:p>
                      <a:pPr fontAlgn="auto"/>
                      <a:r>
                        <a:rPr lang="en-US" sz="800" b="0">
                          <a:effectLst/>
                        </a:rPr>
                        <a:t>Calcaneus ORIF</a:t>
                      </a:r>
                    </a:p>
                  </a:txBody>
                  <a:tcPr marL="12613" marR="12613" marT="6306" marB="6306" anchor="ctr">
                    <a:lnL>
                      <a:noFill/>
                    </a:lnL>
                    <a:lnR>
                      <a:noFill/>
                    </a:lnR>
                    <a:lnT>
                      <a:noFill/>
                    </a:lnT>
                    <a:lnB>
                      <a:noFill/>
                    </a:lnB>
                  </a:tcPr>
                </a:tc>
                <a:tc>
                  <a:txBody>
                    <a:bodyPr/>
                    <a:lstStyle/>
                    <a:p>
                      <a:pPr fontAlgn="auto"/>
                      <a:r>
                        <a:rPr lang="en-US" sz="800" b="0">
                          <a:effectLst/>
                        </a:rPr>
                        <a:t>Higher risk of injury if sinus tarsi approach used within 6 days of injury.</a:t>
                      </a:r>
                      <a:r>
                        <a:rPr lang="en-US" sz="800" b="0" u="sng" baseline="30000">
                          <a:solidFill>
                            <a:srgbClr val="4C2C92"/>
                          </a:solidFill>
                          <a:effectLst/>
                          <a:hlinkClick r:id="rId19"/>
                        </a:rPr>
                        <a:t>38</a:t>
                      </a:r>
                      <a:endParaRPr lang="en-US" sz="800" b="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160785885"/>
                  </a:ext>
                </a:extLst>
              </a:tr>
              <a:tr h="142677">
                <a:tc vMerge="1">
                  <a:txBody>
                    <a:bodyPr/>
                    <a:lstStyle/>
                    <a:p>
                      <a:endParaRPr lang="en-EG"/>
                    </a:p>
                  </a:txBody>
                  <a:tcPr/>
                </a:tc>
                <a:tc>
                  <a:txBody>
                    <a:bodyPr/>
                    <a:lstStyle/>
                    <a:p>
                      <a:pPr fontAlgn="auto"/>
                      <a:r>
                        <a:rPr lang="en-US" sz="800" b="1">
                          <a:effectLst/>
                        </a:rPr>
                        <a:t>Medial dorsal cutaneous</a:t>
                      </a:r>
                      <a:endParaRPr lang="en-US" sz="800" b="0">
                        <a:effectLst/>
                      </a:endParaRPr>
                    </a:p>
                  </a:txBody>
                  <a:tcPr marL="12613" marR="12613" marT="6306" marB="6306" anchor="ctr">
                    <a:lnL>
                      <a:noFill/>
                    </a:lnL>
                    <a:lnR>
                      <a:noFill/>
                    </a:lnR>
                    <a:lnT>
                      <a:noFill/>
                    </a:lnT>
                    <a:lnB>
                      <a:noFill/>
                    </a:lnB>
                  </a:tcPr>
                </a:tc>
                <a:tc>
                  <a:txBody>
                    <a:bodyPr/>
                    <a:lstStyle/>
                    <a:p>
                      <a:pPr fontAlgn="auto"/>
                      <a:r>
                        <a:rPr lang="en-US" sz="800" b="0">
                          <a:effectLst/>
                        </a:rPr>
                        <a:t>Hallux valgus correction</a:t>
                      </a:r>
                    </a:p>
                  </a:txBody>
                  <a:tcPr marL="12613" marR="12613" marT="6306" marB="6306" anchor="ctr">
                    <a:lnL>
                      <a:noFill/>
                    </a:lnL>
                    <a:lnR>
                      <a:noFill/>
                    </a:lnR>
                    <a:lnT>
                      <a:noFill/>
                    </a:lnT>
                    <a:lnB>
                      <a:noFill/>
                    </a:lnB>
                  </a:tcPr>
                </a:tc>
                <a:tc>
                  <a:txBody>
                    <a:bodyPr/>
                    <a:lstStyle/>
                    <a:p>
                      <a:pPr fontAlgn="auto"/>
                      <a:r>
                        <a:rPr lang="en-US" sz="800" b="0" dirty="0">
                          <a:effectLst/>
                        </a:rPr>
                        <a:t>A mid-medial incision at the junction of plantar and dorsal skin.</a:t>
                      </a:r>
                      <a:r>
                        <a:rPr lang="en-US" sz="800" b="0" u="sng" baseline="30000" dirty="0">
                          <a:solidFill>
                            <a:srgbClr val="4C2C92"/>
                          </a:solidFill>
                          <a:effectLst/>
                          <a:hlinkClick r:id="rId20"/>
                        </a:rPr>
                        <a:t>39</a:t>
                      </a:r>
                      <a:endParaRPr lang="en-US" sz="800" b="0" dirty="0">
                        <a:effectLst/>
                      </a:endParaRPr>
                    </a:p>
                  </a:txBody>
                  <a:tcPr marL="12613" marR="12613" marT="6306" marB="6306" anchor="ctr">
                    <a:lnL>
                      <a:noFill/>
                    </a:lnL>
                    <a:lnR>
                      <a:noFill/>
                    </a:lnR>
                    <a:lnT>
                      <a:noFill/>
                    </a:lnT>
                    <a:lnB>
                      <a:noFill/>
                    </a:lnB>
                  </a:tcPr>
                </a:tc>
                <a:extLst>
                  <a:ext uri="{0D108BD9-81ED-4DB2-BD59-A6C34878D82A}">
                    <a16:rowId xmlns:a16="http://schemas.microsoft.com/office/drawing/2014/main" val="2957994908"/>
                  </a:ext>
                </a:extLst>
              </a:tr>
            </a:tbl>
          </a:graphicData>
        </a:graphic>
      </p:graphicFrame>
      <p:sp>
        <p:nvSpPr>
          <p:cNvPr id="9" name="TextBox 8">
            <a:extLst>
              <a:ext uri="{FF2B5EF4-FFF2-40B4-BE49-F238E27FC236}">
                <a16:creationId xmlns:a16="http://schemas.microsoft.com/office/drawing/2014/main" id="{7C82D60B-7A30-2F9D-2DCB-566D46CC7A95}"/>
              </a:ext>
            </a:extLst>
          </p:cNvPr>
          <p:cNvSpPr txBox="1"/>
          <p:nvPr/>
        </p:nvSpPr>
        <p:spPr>
          <a:xfrm>
            <a:off x="3031671" y="70229"/>
            <a:ext cx="28618542"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EG" altLang="en-EG" sz="1800" b="0" i="0" u="none" strike="noStrike" cap="none" normalizeH="0" baseline="0" dirty="0">
                <a:ln>
                  <a:noFill/>
                </a:ln>
                <a:solidFill>
                  <a:srgbClr val="333333"/>
                </a:solidFill>
                <a:effectLst/>
                <a:latin typeface="Cambria" panose="02040503050406030204" pitchFamily="18" charset="0"/>
              </a:rPr>
              <a:t>Common iatrogenic peripheral nerve injuries in orthopaedics</a:t>
            </a:r>
            <a:endParaRPr kumimoji="0" lang="en-EG" altLang="en-EG" sz="1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887698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A3A3D9F7-2B7D-4A43-968A-022AEE90865F}"/>
              </a:ext>
            </a:extLst>
          </p:cNvPr>
          <p:cNvPicPr>
            <a:picLocks noChangeAspect="1"/>
          </p:cNvPicPr>
          <p:nvPr/>
        </p:nvPicPr>
        <p:blipFill rotWithShape="1">
          <a:blip r:embed="rId2">
            <a:extLst>
              <a:ext uri="{28A0092B-C50C-407E-A947-70E740481C1C}">
                <a14:useLocalDpi xmlns:a14="http://schemas.microsoft.com/office/drawing/2010/main" val="0"/>
              </a:ext>
            </a:extLst>
          </a:blip>
          <a:srcRect l="2718" t="3964" b="6878"/>
          <a:stretch/>
        </p:blipFill>
        <p:spPr>
          <a:xfrm>
            <a:off x="735724" y="977462"/>
            <a:ext cx="10720552" cy="5517932"/>
          </a:xfrm>
          <a:prstGeom prst="rect">
            <a:avLst/>
          </a:prstGeom>
        </p:spPr>
      </p:pic>
      <p:sp>
        <p:nvSpPr>
          <p:cNvPr id="5" name="TextBox 4">
            <a:extLst>
              <a:ext uri="{FF2B5EF4-FFF2-40B4-BE49-F238E27FC236}">
                <a16:creationId xmlns:a16="http://schemas.microsoft.com/office/drawing/2014/main" id="{233066EE-1916-4FFB-96CA-68F93FB7C281}"/>
              </a:ext>
            </a:extLst>
          </p:cNvPr>
          <p:cNvSpPr txBox="1"/>
          <p:nvPr/>
        </p:nvSpPr>
        <p:spPr>
          <a:xfrm>
            <a:off x="220717" y="0"/>
            <a:ext cx="8765628"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Common Causes of Iatrogenic Nerve Injuries</a:t>
            </a:r>
          </a:p>
        </p:txBody>
      </p:sp>
      <p:sp>
        <p:nvSpPr>
          <p:cNvPr id="7" name="TextBox 6">
            <a:extLst>
              <a:ext uri="{FF2B5EF4-FFF2-40B4-BE49-F238E27FC236}">
                <a16:creationId xmlns:a16="http://schemas.microsoft.com/office/drawing/2014/main" id="{B98027BE-F877-4E12-82A5-90A406D74500}"/>
              </a:ext>
            </a:extLst>
          </p:cNvPr>
          <p:cNvSpPr txBox="1"/>
          <p:nvPr/>
        </p:nvSpPr>
        <p:spPr>
          <a:xfrm>
            <a:off x="5877910" y="6616482"/>
            <a:ext cx="6093372" cy="276999"/>
          </a:xfrm>
          <a:prstGeom prst="rect">
            <a:avLst/>
          </a:prstGeom>
          <a:noFill/>
        </p:spPr>
        <p:txBody>
          <a:bodyPr wrap="square">
            <a:spAutoFit/>
          </a:bodyPr>
          <a:lstStyle/>
          <a:p>
            <a:pPr algn="r"/>
            <a:r>
              <a:rPr lang="en-US" sz="1200" b="0" i="0" u="none" strike="noStrike" baseline="0" dirty="0">
                <a:solidFill>
                  <a:srgbClr val="231F20"/>
                </a:solidFill>
                <a:latin typeface="AdvTTeeb42827.I"/>
              </a:rPr>
              <a:t>J Am </a:t>
            </a:r>
            <a:r>
              <a:rPr lang="en-US" sz="1200" b="0" i="0" u="none" strike="noStrike" baseline="0" dirty="0" err="1">
                <a:solidFill>
                  <a:srgbClr val="231F20"/>
                </a:solidFill>
                <a:latin typeface="AdvTTeeb42827.I"/>
              </a:rPr>
              <a:t>Acad</a:t>
            </a:r>
            <a:r>
              <a:rPr lang="en-US" sz="1200" b="0" i="0" u="none" strike="noStrike" baseline="0" dirty="0">
                <a:solidFill>
                  <a:srgbClr val="231F20"/>
                </a:solidFill>
                <a:latin typeface="AdvTTeeb42827.I"/>
              </a:rPr>
              <a:t> </a:t>
            </a:r>
            <a:r>
              <a:rPr lang="en-US" sz="1200" b="0" i="0" u="none" strike="noStrike" baseline="0" dirty="0" err="1">
                <a:solidFill>
                  <a:srgbClr val="231F20"/>
                </a:solidFill>
                <a:latin typeface="AdvTTeeb42827.I"/>
              </a:rPr>
              <a:t>Orthop</a:t>
            </a:r>
            <a:r>
              <a:rPr lang="en-US" sz="1200" b="0" i="0" u="none" strike="noStrike" baseline="0" dirty="0">
                <a:solidFill>
                  <a:srgbClr val="231F20"/>
                </a:solidFill>
                <a:latin typeface="AdvTTeeb42827.I"/>
              </a:rPr>
              <a:t> Surg </a:t>
            </a:r>
            <a:r>
              <a:rPr lang="en-US" sz="1200" b="0" i="0" u="none" strike="noStrike" baseline="0" dirty="0">
                <a:solidFill>
                  <a:srgbClr val="231F20"/>
                </a:solidFill>
                <a:latin typeface="AdvOT82c4f4c4"/>
              </a:rPr>
              <a:t>2019;27: e838-e848</a:t>
            </a:r>
            <a:endParaRPr lang="en-US" sz="1200" dirty="0"/>
          </a:p>
        </p:txBody>
      </p:sp>
    </p:spTree>
    <p:extLst>
      <p:ext uri="{BB962C8B-B14F-4D97-AF65-F5344CB8AC3E}">
        <p14:creationId xmlns:p14="http://schemas.microsoft.com/office/powerpoint/2010/main" val="243466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20B0-280A-F4CE-604C-2C94956EDA35}"/>
              </a:ext>
            </a:extLst>
          </p:cNvPr>
          <p:cNvSpPr>
            <a:spLocks noGrp="1"/>
          </p:cNvSpPr>
          <p:nvPr>
            <p:ph type="ctrTitle"/>
          </p:nvPr>
        </p:nvSpPr>
        <p:spPr/>
        <p:txBody>
          <a:bodyPr/>
          <a:lstStyle/>
          <a:p>
            <a:endParaRPr lang="en-EG"/>
          </a:p>
        </p:txBody>
      </p:sp>
      <p:sp>
        <p:nvSpPr>
          <p:cNvPr id="3" name="Subtitle 2">
            <a:extLst>
              <a:ext uri="{FF2B5EF4-FFF2-40B4-BE49-F238E27FC236}">
                <a16:creationId xmlns:a16="http://schemas.microsoft.com/office/drawing/2014/main" id="{8B94E357-9C40-9BFD-F4C1-BA190771D680}"/>
              </a:ext>
            </a:extLst>
          </p:cNvPr>
          <p:cNvSpPr>
            <a:spLocks noGrp="1"/>
          </p:cNvSpPr>
          <p:nvPr>
            <p:ph type="subTitle" idx="1"/>
          </p:nvPr>
        </p:nvSpPr>
        <p:spPr/>
        <p:txBody>
          <a:bodyPr/>
          <a:lstStyle/>
          <a:p>
            <a:endParaRPr lang="en-EG"/>
          </a:p>
        </p:txBody>
      </p:sp>
    </p:spTree>
    <p:extLst>
      <p:ext uri="{BB962C8B-B14F-4D97-AF65-F5344CB8AC3E}">
        <p14:creationId xmlns:p14="http://schemas.microsoft.com/office/powerpoint/2010/main" val="2937936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DE2E-A63A-AFD8-5D6C-C2300D801AC5}"/>
              </a:ext>
            </a:extLst>
          </p:cNvPr>
          <p:cNvSpPr>
            <a:spLocks noGrp="1"/>
          </p:cNvSpPr>
          <p:nvPr>
            <p:ph type="ctrTitle"/>
          </p:nvPr>
        </p:nvSpPr>
        <p:spPr>
          <a:xfrm>
            <a:off x="0" y="1838398"/>
            <a:ext cx="11844670" cy="2596243"/>
          </a:xfrm>
        </p:spPr>
        <p:txBody>
          <a:bodyPr anchor="t">
            <a:noAutofit/>
          </a:bodyPr>
          <a:lstStyle/>
          <a:p>
            <a:pPr algn="l">
              <a:lnSpc>
                <a:spcPct val="100000"/>
              </a:lnSpc>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majority Neurapraxia or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xonotmesis,</a:t>
            </a:r>
            <a:b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mprove and demonstrate satisfactory functional recovery. </a:t>
            </a:r>
            <a:b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b="1"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Neurapraxia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should show full recovery within </a:t>
            </a:r>
            <a:r>
              <a:rPr lang="en-US" sz="2400"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three months</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Low-grade </a:t>
            </a:r>
            <a:r>
              <a:rPr lang="en-US" sz="24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axonotmesis</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should show indications of reinnervation within </a:t>
            </a:r>
            <a:r>
              <a:rPr lang="en-US" sz="24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three months</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established recovery by </a:t>
            </a:r>
            <a:r>
              <a:rPr lang="en-US" sz="24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six to seven months</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en-US" sz="2400" dirty="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Deep muscle tenderness will often precede any electrophysiological evidence of muscle reinnervation, </a:t>
            </a:r>
            <a:b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en-EG" dirty="0"/>
          </a:p>
        </p:txBody>
      </p:sp>
      <p:sp>
        <p:nvSpPr>
          <p:cNvPr id="5" name="TextBox 4">
            <a:extLst>
              <a:ext uri="{FF2B5EF4-FFF2-40B4-BE49-F238E27FC236}">
                <a16:creationId xmlns:a16="http://schemas.microsoft.com/office/drawing/2014/main" id="{1802EA5B-7B2B-404B-ED9C-6299ADFD85CD}"/>
              </a:ext>
            </a:extLst>
          </p:cNvPr>
          <p:cNvSpPr txBox="1"/>
          <p:nvPr/>
        </p:nvSpPr>
        <p:spPr>
          <a:xfrm>
            <a:off x="1524000" y="527715"/>
            <a:ext cx="9611833"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PROGNOSIS FOR SPONTANEOUS NERVE RECOVERY</a:t>
            </a:r>
            <a:endParaRPr lang="en-EG" sz="2800" dirty="0"/>
          </a:p>
        </p:txBody>
      </p:sp>
      <p:sp>
        <p:nvSpPr>
          <p:cNvPr id="7" name="TextBox 6">
            <a:extLst>
              <a:ext uri="{FF2B5EF4-FFF2-40B4-BE49-F238E27FC236}">
                <a16:creationId xmlns:a16="http://schemas.microsoft.com/office/drawing/2014/main" id="{D017A85C-8071-DEBA-ADA8-BCA8C70D3C9C}"/>
              </a:ext>
            </a:extLst>
          </p:cNvPr>
          <p:cNvSpPr txBox="1"/>
          <p:nvPr/>
        </p:nvSpPr>
        <p:spPr>
          <a:xfrm>
            <a:off x="4105781" y="1213834"/>
            <a:ext cx="3633107" cy="461665"/>
          </a:xfrm>
          <a:prstGeom prst="rect">
            <a:avLst/>
          </a:prstGeom>
          <a:noFill/>
        </p:spPr>
        <p:txBody>
          <a:bodyPr wrap="square">
            <a:spAutoFit/>
          </a:bodyPr>
          <a:lstStyle/>
          <a:p>
            <a:pPr algn="ct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Shoulder dislocation </a:t>
            </a:r>
            <a:endParaRPr lang="en-EG" sz="2400" b="1" dirty="0"/>
          </a:p>
        </p:txBody>
      </p:sp>
      <p:sp>
        <p:nvSpPr>
          <p:cNvPr id="9" name="TextBox 8">
            <a:extLst>
              <a:ext uri="{FF2B5EF4-FFF2-40B4-BE49-F238E27FC236}">
                <a16:creationId xmlns:a16="http://schemas.microsoft.com/office/drawing/2014/main" id="{B9FE1E17-3372-8077-C707-4AF13218D6C4}"/>
              </a:ext>
            </a:extLst>
          </p:cNvPr>
          <p:cNvSpPr txBox="1"/>
          <p:nvPr/>
        </p:nvSpPr>
        <p:spPr>
          <a:xfrm>
            <a:off x="165880" y="5222104"/>
            <a:ext cx="11678790" cy="830997"/>
          </a:xfrm>
          <a:prstGeom prst="rect">
            <a:avLst/>
          </a:prstGeom>
          <a:noFill/>
        </p:spPr>
        <p:txBody>
          <a:bodyPr wrap="square">
            <a:spAutoFit/>
          </a:bodyPr>
          <a:lstStyle/>
          <a:p>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Axillary nerve injury resulting from a to the anterolateral shoulder, however, has a less optimistic prognosis for recovery of nerve function. </a:t>
            </a:r>
            <a:endParaRPr lang="en-EG" sz="2400" dirty="0"/>
          </a:p>
        </p:txBody>
      </p:sp>
      <p:sp>
        <p:nvSpPr>
          <p:cNvPr id="11" name="TextBox 10">
            <a:extLst>
              <a:ext uri="{FF2B5EF4-FFF2-40B4-BE49-F238E27FC236}">
                <a16:creationId xmlns:a16="http://schemas.microsoft.com/office/drawing/2014/main" id="{E4333CE3-EBF9-BD40-4395-4F74A7B8611B}"/>
              </a:ext>
            </a:extLst>
          </p:cNvPr>
          <p:cNvSpPr txBox="1"/>
          <p:nvPr/>
        </p:nvSpPr>
        <p:spPr>
          <a:xfrm>
            <a:off x="4671949" y="4597540"/>
            <a:ext cx="2848102" cy="461665"/>
          </a:xfrm>
          <a:prstGeom prst="rect">
            <a:avLst/>
          </a:prstGeom>
          <a:noFill/>
        </p:spPr>
        <p:txBody>
          <a:bodyPr wrap="square">
            <a:spAutoFit/>
          </a:bodyPr>
          <a:lstStyle/>
          <a:p>
            <a:pPr algn="ct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Direct Blow </a:t>
            </a:r>
            <a:endParaRPr lang="en-EG" sz="2400" b="1" dirty="0"/>
          </a:p>
        </p:txBody>
      </p:sp>
    </p:spTree>
    <p:extLst>
      <p:ext uri="{BB962C8B-B14F-4D97-AF65-F5344CB8AC3E}">
        <p14:creationId xmlns:p14="http://schemas.microsoft.com/office/powerpoint/2010/main" val="17200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8C71-C13D-0A7E-0626-7E20B8B092FF}"/>
              </a:ext>
            </a:extLst>
          </p:cNvPr>
          <p:cNvSpPr>
            <a:spLocks noGrp="1"/>
          </p:cNvSpPr>
          <p:nvPr>
            <p:ph type="ctrTitle"/>
          </p:nvPr>
        </p:nvSpPr>
        <p:spPr>
          <a:xfrm>
            <a:off x="1524000" y="293914"/>
            <a:ext cx="9144000" cy="636815"/>
          </a:xfrm>
        </p:spPr>
        <p:txBody>
          <a:bodyPr anchor="t">
            <a:noAutofit/>
          </a:bodyPr>
          <a:lstStyle/>
          <a:p>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INDICATIONS AND TYPES OF SURGERY</a:t>
            </a:r>
            <a:br>
              <a:rPr lang="en-EG" sz="2800" dirty="0">
                <a:effectLst/>
                <a:latin typeface="Times New Roman" panose="02020603050405020304" pitchFamily="18" charset="0"/>
                <a:ea typeface="Times New Roman" panose="02020603050405020304" pitchFamily="18" charset="0"/>
              </a:rPr>
            </a:br>
            <a:endParaRPr lang="en-EG" sz="8000" dirty="0"/>
          </a:p>
        </p:txBody>
      </p:sp>
      <p:sp>
        <p:nvSpPr>
          <p:cNvPr id="3" name="Subtitle 2">
            <a:extLst>
              <a:ext uri="{FF2B5EF4-FFF2-40B4-BE49-F238E27FC236}">
                <a16:creationId xmlns:a16="http://schemas.microsoft.com/office/drawing/2014/main" id="{ABD9AD73-471B-2A4B-C5D6-C50484F8F363}"/>
              </a:ext>
            </a:extLst>
          </p:cNvPr>
          <p:cNvSpPr>
            <a:spLocks noGrp="1"/>
          </p:cNvSpPr>
          <p:nvPr>
            <p:ph type="subTitle" idx="1"/>
          </p:nvPr>
        </p:nvSpPr>
        <p:spPr>
          <a:xfrm>
            <a:off x="1524000" y="1229518"/>
            <a:ext cx="9144000" cy="806675"/>
          </a:xfrm>
        </p:spPr>
        <p:txBody>
          <a:bodyPr>
            <a:normAutofit/>
          </a:bodyPr>
          <a:lstStyle/>
          <a:p>
            <a:r>
              <a:rPr lang="en-US" dirty="0">
                <a:solidFill>
                  <a:srgbClr val="000000"/>
                </a:solidFill>
                <a:effectLst/>
                <a:latin typeface="Times New Roman" panose="02020603050405020304" pitchFamily="18" charset="0"/>
                <a:ea typeface="Calibri" panose="020F0502020204030204" pitchFamily="34" charset="0"/>
              </a:rPr>
              <a:t>According to recovery and nature of injury</a:t>
            </a:r>
            <a:endParaRPr lang="en-EG" sz="3200" dirty="0"/>
          </a:p>
        </p:txBody>
      </p:sp>
      <p:sp>
        <p:nvSpPr>
          <p:cNvPr id="5" name="TextBox 4">
            <a:extLst>
              <a:ext uri="{FF2B5EF4-FFF2-40B4-BE49-F238E27FC236}">
                <a16:creationId xmlns:a16="http://schemas.microsoft.com/office/drawing/2014/main" id="{E6DF0C9B-2B4C-01BD-DEAF-E8AB9BE2FB7F}"/>
              </a:ext>
            </a:extLst>
          </p:cNvPr>
          <p:cNvSpPr txBox="1"/>
          <p:nvPr/>
        </p:nvSpPr>
        <p:spPr>
          <a:xfrm>
            <a:off x="93356" y="1898140"/>
            <a:ext cx="6098720" cy="461665"/>
          </a:xfrm>
          <a:prstGeom prst="rect">
            <a:avLst/>
          </a:prstGeom>
          <a:noFill/>
        </p:spPr>
        <p:txBody>
          <a:bodyPr wrap="square">
            <a:spAutoFit/>
          </a:bodyPr>
          <a:lstStyle/>
          <a:p>
            <a:r>
              <a:rPr lang="en-US" sz="2400" dirty="0">
                <a:solidFill>
                  <a:srgbClr val="000000"/>
                </a:solidFill>
                <a:effectLst/>
                <a:latin typeface="Times New Roman" panose="02020603050405020304" pitchFamily="18" charset="0"/>
                <a:ea typeface="Calibri" panose="020F0502020204030204" pitchFamily="34" charset="0"/>
              </a:rPr>
              <a:t>Closed, no recovery 4–6 months after injury. </a:t>
            </a:r>
            <a:endParaRPr lang="en-EG" sz="2400" dirty="0"/>
          </a:p>
        </p:txBody>
      </p:sp>
      <p:sp>
        <p:nvSpPr>
          <p:cNvPr id="7" name="TextBox 6">
            <a:extLst>
              <a:ext uri="{FF2B5EF4-FFF2-40B4-BE49-F238E27FC236}">
                <a16:creationId xmlns:a16="http://schemas.microsoft.com/office/drawing/2014/main" id="{C3B81FF5-8D70-0721-B07F-5B4DDBC3949A}"/>
              </a:ext>
            </a:extLst>
          </p:cNvPr>
          <p:cNvSpPr txBox="1"/>
          <p:nvPr/>
        </p:nvSpPr>
        <p:spPr>
          <a:xfrm>
            <a:off x="115174" y="2637839"/>
            <a:ext cx="5634426" cy="830997"/>
          </a:xfrm>
          <a:prstGeom prst="rect">
            <a:avLst/>
          </a:prstGeom>
          <a:noFill/>
        </p:spPr>
        <p:txBody>
          <a:bodyPr wrap="square">
            <a:spAutoFit/>
          </a:bodyPr>
          <a:lstStyle/>
          <a:p>
            <a:r>
              <a:rPr lang="en-US" sz="2400" dirty="0">
                <a:solidFill>
                  <a:srgbClr val="000000"/>
                </a:solidFill>
                <a:effectLst/>
                <a:latin typeface="Times New Roman" panose="02020603050405020304" pitchFamily="18" charset="0"/>
                <a:ea typeface="Calibri" panose="020F0502020204030204" pitchFamily="34" charset="0"/>
              </a:rPr>
              <a:t>Neurolysis, neurorrhaphy, nerve grafting, and nerve transfer. </a:t>
            </a:r>
            <a:endParaRPr lang="en-EG" sz="2400" dirty="0"/>
          </a:p>
        </p:txBody>
      </p:sp>
      <p:sp>
        <p:nvSpPr>
          <p:cNvPr id="9" name="TextBox 8">
            <a:extLst>
              <a:ext uri="{FF2B5EF4-FFF2-40B4-BE49-F238E27FC236}">
                <a16:creationId xmlns:a16="http://schemas.microsoft.com/office/drawing/2014/main" id="{0FC95656-8C47-DDFE-69EE-98E0A3EAEE28}"/>
              </a:ext>
            </a:extLst>
          </p:cNvPr>
          <p:cNvSpPr txBox="1"/>
          <p:nvPr/>
        </p:nvSpPr>
        <p:spPr>
          <a:xfrm>
            <a:off x="115174" y="3581359"/>
            <a:ext cx="5779440" cy="830997"/>
          </a:xfrm>
          <a:prstGeom prst="rect">
            <a:avLst/>
          </a:prstGeom>
          <a:noFill/>
        </p:spPr>
        <p:txBody>
          <a:bodyPr wrap="square">
            <a:spAutoFit/>
          </a:bodyPr>
          <a:lstStyle/>
          <a:p>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More than </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one year after injury muscle transfer </a:t>
            </a:r>
            <a:endParaRPr lang="en-EG" sz="40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18D73A91-0BB5-204D-BC5F-1151FCBA6E9D}"/>
              </a:ext>
            </a:extLst>
          </p:cNvPr>
          <p:cNvSpPr txBox="1"/>
          <p:nvPr/>
        </p:nvSpPr>
        <p:spPr>
          <a:xfrm>
            <a:off x="93356" y="4524879"/>
            <a:ext cx="5424097" cy="830997"/>
          </a:xfrm>
          <a:prstGeom prst="rect">
            <a:avLst/>
          </a:prstGeom>
          <a:noFill/>
        </p:spPr>
        <p:txBody>
          <a:bodyPr wrap="square">
            <a:spAutoFit/>
          </a:bodyPr>
          <a:lstStyle/>
          <a:p>
            <a:r>
              <a:rPr lang="en-US" sz="2400" dirty="0">
                <a:solidFill>
                  <a:srgbClr val="000000"/>
                </a:solidFill>
                <a:effectLst/>
                <a:latin typeface="Times New Roman" panose="02020603050405020304" pitchFamily="18" charset="0"/>
                <a:ea typeface="Calibri" panose="020F0502020204030204" pitchFamily="34" charset="0"/>
              </a:rPr>
              <a:t>For axillary nerve neurotization using the triceps fascicles of the radial nerve, </a:t>
            </a:r>
            <a:endParaRPr lang="en-EG" sz="2400" dirty="0"/>
          </a:p>
        </p:txBody>
      </p:sp>
      <p:pic>
        <p:nvPicPr>
          <p:cNvPr id="12" name="Picture 2" descr="Axillary nerve injury">
            <a:hlinkClick r:id="rId2"/>
            <a:extLst>
              <a:ext uri="{FF2B5EF4-FFF2-40B4-BE49-F238E27FC236}">
                <a16:creationId xmlns:a16="http://schemas.microsoft.com/office/drawing/2014/main" id="{32036385-480E-E3F0-8569-2E27660AA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600" y="1659931"/>
            <a:ext cx="6442400" cy="4337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838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medical information&#10;&#10;Description automatically generated">
            <a:extLst>
              <a:ext uri="{FF2B5EF4-FFF2-40B4-BE49-F238E27FC236}">
                <a16:creationId xmlns:a16="http://schemas.microsoft.com/office/drawing/2014/main" id="{75D91D4F-2A2A-CCB9-5374-0B841A8873CC}"/>
              </a:ext>
            </a:extLst>
          </p:cNvPr>
          <p:cNvPicPr>
            <a:picLocks noChangeAspect="1"/>
          </p:cNvPicPr>
          <p:nvPr/>
        </p:nvPicPr>
        <p:blipFill>
          <a:blip r:embed="rId2"/>
          <a:stretch>
            <a:fillRect/>
          </a:stretch>
        </p:blipFill>
        <p:spPr>
          <a:xfrm>
            <a:off x="643467" y="2250925"/>
            <a:ext cx="5294716" cy="2356148"/>
          </a:xfrm>
          <a:prstGeom prst="rect">
            <a:avLst/>
          </a:prstGeom>
        </p:spPr>
      </p:pic>
      <p:cxnSp>
        <p:nvCxnSpPr>
          <p:cNvPr id="15" name="Straight Connector 1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54975D8-F98B-085C-AE0A-07B8C9212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113" y="643467"/>
            <a:ext cx="4632122" cy="5571066"/>
          </a:xfrm>
          <a:prstGeom prst="rect">
            <a:avLst/>
          </a:prstGeom>
        </p:spPr>
      </p:pic>
    </p:spTree>
    <p:extLst>
      <p:ext uri="{BB962C8B-B14F-4D97-AF65-F5344CB8AC3E}">
        <p14:creationId xmlns:p14="http://schemas.microsoft.com/office/powerpoint/2010/main" val="3810902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A28AA74-07C1-441C-AFDB-3FEA62C3B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312C25-961D-2DE3-0740-ADDFE2A161E3}"/>
              </a:ext>
            </a:extLst>
          </p:cNvPr>
          <p:cNvSpPr>
            <a:spLocks noGrp="1"/>
          </p:cNvSpPr>
          <p:nvPr>
            <p:ph type="ctrTitle"/>
          </p:nvPr>
        </p:nvSpPr>
        <p:spPr>
          <a:xfrm>
            <a:off x="833119" y="557189"/>
            <a:ext cx="3365097" cy="2785947"/>
          </a:xfrm>
        </p:spPr>
        <p:txBody>
          <a:bodyPr>
            <a:normAutofit/>
          </a:bodyPr>
          <a:lstStyle/>
          <a:p>
            <a:pPr algn="l"/>
            <a:endParaRPr lang="en-EG" sz="4800" dirty="0"/>
          </a:p>
        </p:txBody>
      </p:sp>
      <p:sp>
        <p:nvSpPr>
          <p:cNvPr id="3" name="Subtitle 2">
            <a:extLst>
              <a:ext uri="{FF2B5EF4-FFF2-40B4-BE49-F238E27FC236}">
                <a16:creationId xmlns:a16="http://schemas.microsoft.com/office/drawing/2014/main" id="{08B20542-7F47-DF88-5A96-C74B16F8D7BA}"/>
              </a:ext>
            </a:extLst>
          </p:cNvPr>
          <p:cNvSpPr>
            <a:spLocks noGrp="1"/>
          </p:cNvSpPr>
          <p:nvPr>
            <p:ph type="subTitle" idx="1"/>
          </p:nvPr>
        </p:nvSpPr>
        <p:spPr>
          <a:xfrm>
            <a:off x="833119" y="3565505"/>
            <a:ext cx="3365097" cy="2563579"/>
          </a:xfrm>
        </p:spPr>
        <p:txBody>
          <a:bodyPr>
            <a:normAutofit/>
          </a:bodyPr>
          <a:lstStyle/>
          <a:p>
            <a:pPr algn="l"/>
            <a:endParaRPr lang="en-EG"/>
          </a:p>
        </p:txBody>
      </p:sp>
      <p:pic>
        <p:nvPicPr>
          <p:cNvPr id="5" name="Picture 4" descr="A person's knee surgery with surgical tools&#10;&#10;Description automatically generated with medium confidence">
            <a:extLst>
              <a:ext uri="{FF2B5EF4-FFF2-40B4-BE49-F238E27FC236}">
                <a16:creationId xmlns:a16="http://schemas.microsoft.com/office/drawing/2014/main" id="{291E462D-BA81-697A-0907-36A8F8E5C324}"/>
              </a:ext>
            </a:extLst>
          </p:cNvPr>
          <p:cNvPicPr>
            <a:picLocks noChangeAspect="1"/>
          </p:cNvPicPr>
          <p:nvPr/>
        </p:nvPicPr>
        <p:blipFill rotWithShape="1">
          <a:blip r:embed="rId2"/>
          <a:srcRect l="18463" r="1577" b="-3"/>
          <a:stretch/>
        </p:blipFill>
        <p:spPr>
          <a:xfrm>
            <a:off x="6947" y="4152561"/>
            <a:ext cx="2940622" cy="2758285"/>
          </a:xfrm>
          <a:prstGeom prst="rect">
            <a:avLst/>
          </a:prstGeom>
        </p:spPr>
      </p:pic>
      <p:pic>
        <p:nvPicPr>
          <p:cNvPr id="15" name="Picture 14" descr="A surgical operation with a surgical tool&#10;&#10;Description automatically generated with medium confidence">
            <a:extLst>
              <a:ext uri="{FF2B5EF4-FFF2-40B4-BE49-F238E27FC236}">
                <a16:creationId xmlns:a16="http://schemas.microsoft.com/office/drawing/2014/main" id="{671A2B6D-AB4E-05C2-3945-543D42A51E41}"/>
              </a:ext>
            </a:extLst>
          </p:cNvPr>
          <p:cNvPicPr>
            <a:picLocks noChangeAspect="1"/>
          </p:cNvPicPr>
          <p:nvPr/>
        </p:nvPicPr>
        <p:blipFill rotWithShape="1">
          <a:blip r:embed="rId3"/>
          <a:srcRect l="13773" r="6267" b="-3"/>
          <a:stretch/>
        </p:blipFill>
        <p:spPr>
          <a:xfrm>
            <a:off x="2956949" y="4152561"/>
            <a:ext cx="2976220" cy="2791675"/>
          </a:xfrm>
          <a:prstGeom prst="rect">
            <a:avLst/>
          </a:prstGeom>
        </p:spPr>
      </p:pic>
      <p:pic>
        <p:nvPicPr>
          <p:cNvPr id="9" name="Picture 8" descr="A close-up of a human body&#10;&#10;Description automatically generated">
            <a:extLst>
              <a:ext uri="{FF2B5EF4-FFF2-40B4-BE49-F238E27FC236}">
                <a16:creationId xmlns:a16="http://schemas.microsoft.com/office/drawing/2014/main" id="{DB062239-2F04-B9C0-6DC9-861071E0B3B6}"/>
              </a:ext>
            </a:extLst>
          </p:cNvPr>
          <p:cNvPicPr>
            <a:picLocks noChangeAspect="1"/>
          </p:cNvPicPr>
          <p:nvPr/>
        </p:nvPicPr>
        <p:blipFill rotWithShape="1">
          <a:blip r:embed="rId4"/>
          <a:srcRect t="14501" r="5" b="3132"/>
          <a:stretch/>
        </p:blipFill>
        <p:spPr>
          <a:xfrm>
            <a:off x="5915369" y="4435351"/>
            <a:ext cx="3330225" cy="2057368"/>
          </a:xfrm>
          <a:prstGeom prst="rect">
            <a:avLst/>
          </a:prstGeom>
        </p:spPr>
      </p:pic>
      <p:pic>
        <p:nvPicPr>
          <p:cNvPr id="13" name="Picture 12" descr="A doctor performing surgery on a patient&#10;&#10;Description automatically generated">
            <a:extLst>
              <a:ext uri="{FF2B5EF4-FFF2-40B4-BE49-F238E27FC236}">
                <a16:creationId xmlns:a16="http://schemas.microsoft.com/office/drawing/2014/main" id="{21191FDD-6118-FB8A-590F-E1DFEDF87B1E}"/>
              </a:ext>
            </a:extLst>
          </p:cNvPr>
          <p:cNvPicPr>
            <a:picLocks noChangeAspect="1"/>
          </p:cNvPicPr>
          <p:nvPr/>
        </p:nvPicPr>
        <p:blipFill rotWithShape="1">
          <a:blip r:embed="rId5"/>
          <a:srcRect l="13683" r="7873" b="2"/>
          <a:stretch/>
        </p:blipFill>
        <p:spPr>
          <a:xfrm>
            <a:off x="9227794" y="3565505"/>
            <a:ext cx="2951777" cy="3292496"/>
          </a:xfrm>
          <a:prstGeom prst="rect">
            <a:avLst/>
          </a:prstGeom>
        </p:spPr>
      </p:pic>
      <p:pic>
        <p:nvPicPr>
          <p:cNvPr id="20482" name="Picture 2" descr="Factors Associated with Poorer Outcomes from Triceps Motor Branch to  Anterior Axillary Nerve Transfer: A Case-Control Study - ScienceDirect">
            <a:extLst>
              <a:ext uri="{FF2B5EF4-FFF2-40B4-BE49-F238E27FC236}">
                <a16:creationId xmlns:a16="http://schemas.microsoft.com/office/drawing/2014/main" id="{5C640C2A-8B9F-845A-F4C7-7FAD5FD152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834" y="222699"/>
            <a:ext cx="8460125" cy="3707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185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A32BE-F4BC-7A28-7E9D-1D6AACC7C182}"/>
              </a:ext>
            </a:extLst>
          </p:cNvPr>
          <p:cNvSpPr>
            <a:spLocks noGrp="1"/>
          </p:cNvSpPr>
          <p:nvPr>
            <p:ph type="ctrTitle"/>
          </p:nvPr>
        </p:nvSpPr>
        <p:spPr>
          <a:xfrm>
            <a:off x="1524000" y="19958"/>
            <a:ext cx="9144000" cy="1355271"/>
          </a:xfrm>
        </p:spPr>
        <p:txBody>
          <a:bodyPr>
            <a:normAutofit fontScale="90000"/>
          </a:bodyPr>
          <a:lstStyle/>
          <a:p>
            <a:r>
              <a:rPr lang="en-EG" dirty="0"/>
              <a:t>Iatrogenic Axillary Nerve Palsy</a:t>
            </a:r>
          </a:p>
        </p:txBody>
      </p:sp>
      <p:sp>
        <p:nvSpPr>
          <p:cNvPr id="3" name="Subtitle 2">
            <a:extLst>
              <a:ext uri="{FF2B5EF4-FFF2-40B4-BE49-F238E27FC236}">
                <a16:creationId xmlns:a16="http://schemas.microsoft.com/office/drawing/2014/main" id="{6345598B-DBA7-C440-DA98-0E7EDC3EEC22}"/>
              </a:ext>
            </a:extLst>
          </p:cNvPr>
          <p:cNvSpPr>
            <a:spLocks noGrp="1"/>
          </p:cNvSpPr>
          <p:nvPr>
            <p:ph type="subTitle" idx="1"/>
          </p:nvPr>
        </p:nvSpPr>
        <p:spPr/>
        <p:txBody>
          <a:bodyPr/>
          <a:lstStyle/>
          <a:p>
            <a:endParaRPr lang="en-EG"/>
          </a:p>
        </p:txBody>
      </p:sp>
      <p:pic>
        <p:nvPicPr>
          <p:cNvPr id="5" name="Picture 4" descr="A close up of a heart&#10;&#10;Description automatically generated">
            <a:extLst>
              <a:ext uri="{FF2B5EF4-FFF2-40B4-BE49-F238E27FC236}">
                <a16:creationId xmlns:a16="http://schemas.microsoft.com/office/drawing/2014/main" id="{AD9E2935-9A90-139E-3754-D57EBD8CAF42}"/>
              </a:ext>
            </a:extLst>
          </p:cNvPr>
          <p:cNvPicPr>
            <a:picLocks noChangeAspect="1"/>
          </p:cNvPicPr>
          <p:nvPr/>
        </p:nvPicPr>
        <p:blipFill>
          <a:blip r:embed="rId2"/>
          <a:stretch>
            <a:fillRect/>
          </a:stretch>
        </p:blipFill>
        <p:spPr>
          <a:xfrm>
            <a:off x="8373836" y="1375229"/>
            <a:ext cx="3692979" cy="4923972"/>
          </a:xfrm>
          <a:prstGeom prst="rect">
            <a:avLst/>
          </a:prstGeom>
        </p:spPr>
      </p:pic>
      <p:pic>
        <p:nvPicPr>
          <p:cNvPr id="19458" name="Picture 2" descr="Innervation of the subscapularis: an anatomic study - JSES Open Access">
            <a:extLst>
              <a:ext uri="{FF2B5EF4-FFF2-40B4-BE49-F238E27FC236}">
                <a16:creationId xmlns:a16="http://schemas.microsoft.com/office/drawing/2014/main" id="{FFA663E1-4C1E-B870-D0D9-34549C4EA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85" y="2286454"/>
            <a:ext cx="8154633" cy="3101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586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1D55-2140-D8D2-179E-57D28E373702}"/>
              </a:ext>
            </a:extLst>
          </p:cNvPr>
          <p:cNvSpPr>
            <a:spLocks noGrp="1"/>
          </p:cNvSpPr>
          <p:nvPr>
            <p:ph type="ctrTitle"/>
          </p:nvPr>
        </p:nvSpPr>
        <p:spPr/>
        <p:txBody>
          <a:bodyPr/>
          <a:lstStyle/>
          <a:p>
            <a:endParaRPr lang="en-EG"/>
          </a:p>
        </p:txBody>
      </p:sp>
      <p:sp>
        <p:nvSpPr>
          <p:cNvPr id="3" name="Subtitle 2">
            <a:extLst>
              <a:ext uri="{FF2B5EF4-FFF2-40B4-BE49-F238E27FC236}">
                <a16:creationId xmlns:a16="http://schemas.microsoft.com/office/drawing/2014/main" id="{B1D546F0-B62E-7E23-1D9C-8F23772FC105}"/>
              </a:ext>
            </a:extLst>
          </p:cNvPr>
          <p:cNvSpPr>
            <a:spLocks noGrp="1"/>
          </p:cNvSpPr>
          <p:nvPr>
            <p:ph type="subTitle" idx="1"/>
          </p:nvPr>
        </p:nvSpPr>
        <p:spPr/>
        <p:txBody>
          <a:bodyPr/>
          <a:lstStyle/>
          <a:p>
            <a:endParaRPr lang="en-EG"/>
          </a:p>
        </p:txBody>
      </p:sp>
      <p:pic>
        <p:nvPicPr>
          <p:cNvPr id="6146" name="Picture 2">
            <a:extLst>
              <a:ext uri="{FF2B5EF4-FFF2-40B4-BE49-F238E27FC236}">
                <a16:creationId xmlns:a16="http://schemas.microsoft.com/office/drawing/2014/main" id="{08D14E4F-CF68-3A33-C4DC-77A786218B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3" y="28836"/>
            <a:ext cx="12119627" cy="6699768"/>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a:extLst>
              <a:ext uri="{FF2B5EF4-FFF2-40B4-BE49-F238E27FC236}">
                <a16:creationId xmlns:a16="http://schemas.microsoft.com/office/drawing/2014/main" id="{9E500546-9A30-0287-EB9F-9387E563B41D}"/>
              </a:ext>
            </a:extLst>
          </p:cNvPr>
          <p:cNvSpPr/>
          <p:nvPr/>
        </p:nvSpPr>
        <p:spPr>
          <a:xfrm>
            <a:off x="1207698" y="1153263"/>
            <a:ext cx="200132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5" name="Rounded Rectangle 4">
            <a:extLst>
              <a:ext uri="{FF2B5EF4-FFF2-40B4-BE49-F238E27FC236}">
                <a16:creationId xmlns:a16="http://schemas.microsoft.com/office/drawing/2014/main" id="{7B2565EF-D956-B76A-44ED-88E8895A3FCD}"/>
              </a:ext>
            </a:extLst>
          </p:cNvPr>
          <p:cNvSpPr/>
          <p:nvPr/>
        </p:nvSpPr>
        <p:spPr>
          <a:xfrm>
            <a:off x="1207698" y="2671778"/>
            <a:ext cx="2001328" cy="124461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6" name="Rounded Rectangle 5">
            <a:extLst>
              <a:ext uri="{FF2B5EF4-FFF2-40B4-BE49-F238E27FC236}">
                <a16:creationId xmlns:a16="http://schemas.microsoft.com/office/drawing/2014/main" id="{67FF425D-5C06-7EA2-AE42-7523078227AF}"/>
              </a:ext>
            </a:extLst>
          </p:cNvPr>
          <p:cNvSpPr/>
          <p:nvPr/>
        </p:nvSpPr>
        <p:spPr>
          <a:xfrm>
            <a:off x="548640" y="2851794"/>
            <a:ext cx="659058" cy="12446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7" name="Rounded Rectangle 6">
            <a:extLst>
              <a:ext uri="{FF2B5EF4-FFF2-40B4-BE49-F238E27FC236}">
                <a16:creationId xmlns:a16="http://schemas.microsoft.com/office/drawing/2014/main" id="{734D56D6-254E-9E48-F33C-5357E54F6ABB}"/>
              </a:ext>
            </a:extLst>
          </p:cNvPr>
          <p:cNvSpPr/>
          <p:nvPr/>
        </p:nvSpPr>
        <p:spPr>
          <a:xfrm>
            <a:off x="17253" y="4110168"/>
            <a:ext cx="200132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8" name="Rounded Rectangle 7">
            <a:extLst>
              <a:ext uri="{FF2B5EF4-FFF2-40B4-BE49-F238E27FC236}">
                <a16:creationId xmlns:a16="http://schemas.microsoft.com/office/drawing/2014/main" id="{D4B3FD47-5714-CC09-937E-616406D1E2F4}"/>
              </a:ext>
            </a:extLst>
          </p:cNvPr>
          <p:cNvSpPr/>
          <p:nvPr/>
        </p:nvSpPr>
        <p:spPr>
          <a:xfrm>
            <a:off x="3209026" y="2595922"/>
            <a:ext cx="65905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9" name="Rounded Rectangle 8">
            <a:extLst>
              <a:ext uri="{FF2B5EF4-FFF2-40B4-BE49-F238E27FC236}">
                <a16:creationId xmlns:a16="http://schemas.microsoft.com/office/drawing/2014/main" id="{89C52683-1529-B74B-5A9A-D315142CAA0D}"/>
              </a:ext>
            </a:extLst>
          </p:cNvPr>
          <p:cNvSpPr/>
          <p:nvPr/>
        </p:nvSpPr>
        <p:spPr>
          <a:xfrm>
            <a:off x="2524664" y="4038581"/>
            <a:ext cx="200132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0" name="Rounded Rectangle 9">
            <a:extLst>
              <a:ext uri="{FF2B5EF4-FFF2-40B4-BE49-F238E27FC236}">
                <a16:creationId xmlns:a16="http://schemas.microsoft.com/office/drawing/2014/main" id="{4BB56F0F-9BF0-92C2-5D63-93339AF7EEDD}"/>
              </a:ext>
            </a:extLst>
          </p:cNvPr>
          <p:cNvSpPr/>
          <p:nvPr/>
        </p:nvSpPr>
        <p:spPr>
          <a:xfrm>
            <a:off x="2524664" y="5539069"/>
            <a:ext cx="2001328" cy="118953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1" name="Rounded Rectangle 10">
            <a:extLst>
              <a:ext uri="{FF2B5EF4-FFF2-40B4-BE49-F238E27FC236}">
                <a16:creationId xmlns:a16="http://schemas.microsoft.com/office/drawing/2014/main" id="{4280426E-E1FD-2D41-D869-45F8B752C90F}"/>
              </a:ext>
            </a:extLst>
          </p:cNvPr>
          <p:cNvSpPr/>
          <p:nvPr/>
        </p:nvSpPr>
        <p:spPr>
          <a:xfrm>
            <a:off x="8868842" y="0"/>
            <a:ext cx="2001328" cy="132236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2" name="Rounded Rectangle 11">
            <a:extLst>
              <a:ext uri="{FF2B5EF4-FFF2-40B4-BE49-F238E27FC236}">
                <a16:creationId xmlns:a16="http://schemas.microsoft.com/office/drawing/2014/main" id="{97F47C56-46A4-C960-8592-206F1ECA8969}"/>
              </a:ext>
            </a:extLst>
          </p:cNvPr>
          <p:cNvSpPr/>
          <p:nvPr/>
        </p:nvSpPr>
        <p:spPr>
          <a:xfrm>
            <a:off x="4895025" y="1153263"/>
            <a:ext cx="2001328" cy="151851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3" name="Rounded Rectangle 12">
            <a:extLst>
              <a:ext uri="{FF2B5EF4-FFF2-40B4-BE49-F238E27FC236}">
                <a16:creationId xmlns:a16="http://schemas.microsoft.com/office/drawing/2014/main" id="{4002097F-57D0-5ADE-5EF2-F333DB8E2D59}"/>
              </a:ext>
            </a:extLst>
          </p:cNvPr>
          <p:cNvSpPr/>
          <p:nvPr/>
        </p:nvSpPr>
        <p:spPr>
          <a:xfrm>
            <a:off x="4809644" y="2681887"/>
            <a:ext cx="2001328" cy="126264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4" name="Rounded Rectangle 13">
            <a:extLst>
              <a:ext uri="{FF2B5EF4-FFF2-40B4-BE49-F238E27FC236}">
                <a16:creationId xmlns:a16="http://schemas.microsoft.com/office/drawing/2014/main" id="{2FF26141-91B8-5848-23A7-CE0C92142D5C}"/>
              </a:ext>
            </a:extLst>
          </p:cNvPr>
          <p:cNvSpPr/>
          <p:nvPr/>
        </p:nvSpPr>
        <p:spPr>
          <a:xfrm>
            <a:off x="4895025" y="3973365"/>
            <a:ext cx="2392040" cy="153068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5" name="Rounded Rectangle 14">
            <a:extLst>
              <a:ext uri="{FF2B5EF4-FFF2-40B4-BE49-F238E27FC236}">
                <a16:creationId xmlns:a16="http://schemas.microsoft.com/office/drawing/2014/main" id="{586B0EB4-B4B4-F44C-96D2-9C06C60D02B6}"/>
              </a:ext>
            </a:extLst>
          </p:cNvPr>
          <p:cNvSpPr/>
          <p:nvPr/>
        </p:nvSpPr>
        <p:spPr>
          <a:xfrm>
            <a:off x="6837249" y="2628476"/>
            <a:ext cx="76611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6" name="Rounded Rectangle 15">
            <a:extLst>
              <a:ext uri="{FF2B5EF4-FFF2-40B4-BE49-F238E27FC236}">
                <a16:creationId xmlns:a16="http://schemas.microsoft.com/office/drawing/2014/main" id="{0A271428-6632-8B25-D411-41EE5B4F768B}"/>
              </a:ext>
            </a:extLst>
          </p:cNvPr>
          <p:cNvSpPr/>
          <p:nvPr/>
        </p:nvSpPr>
        <p:spPr>
          <a:xfrm>
            <a:off x="7603367" y="2797576"/>
            <a:ext cx="2001328" cy="124100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7" name="Rounded Rectangle 16">
            <a:extLst>
              <a:ext uri="{FF2B5EF4-FFF2-40B4-BE49-F238E27FC236}">
                <a16:creationId xmlns:a16="http://schemas.microsoft.com/office/drawing/2014/main" id="{8D0D372A-5E68-1E16-7557-E944E1FDDAEE}"/>
              </a:ext>
            </a:extLst>
          </p:cNvPr>
          <p:cNvSpPr/>
          <p:nvPr/>
        </p:nvSpPr>
        <p:spPr>
          <a:xfrm>
            <a:off x="8838577" y="1205014"/>
            <a:ext cx="200132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8" name="Rounded Rectangle 17">
            <a:extLst>
              <a:ext uri="{FF2B5EF4-FFF2-40B4-BE49-F238E27FC236}">
                <a16:creationId xmlns:a16="http://schemas.microsoft.com/office/drawing/2014/main" id="{A8BBE13F-92D2-C15C-0C68-BB1685EADC73}"/>
              </a:ext>
            </a:extLst>
          </p:cNvPr>
          <p:cNvSpPr/>
          <p:nvPr/>
        </p:nvSpPr>
        <p:spPr>
          <a:xfrm>
            <a:off x="8317718" y="1600201"/>
            <a:ext cx="527191" cy="118795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19" name="Rounded Rectangle 18">
            <a:extLst>
              <a:ext uri="{FF2B5EF4-FFF2-40B4-BE49-F238E27FC236}">
                <a16:creationId xmlns:a16="http://schemas.microsoft.com/office/drawing/2014/main" id="{A234DDAD-E797-0D6A-7B17-F4631FE91483}"/>
              </a:ext>
            </a:extLst>
          </p:cNvPr>
          <p:cNvSpPr/>
          <p:nvPr/>
        </p:nvSpPr>
        <p:spPr>
          <a:xfrm>
            <a:off x="10870170" y="1307522"/>
            <a:ext cx="739390"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20" name="Rounded Rectangle 19">
            <a:extLst>
              <a:ext uri="{FF2B5EF4-FFF2-40B4-BE49-F238E27FC236}">
                <a16:creationId xmlns:a16="http://schemas.microsoft.com/office/drawing/2014/main" id="{0332F5A9-CF60-B7E5-EA8D-92FCF6181BD7}"/>
              </a:ext>
            </a:extLst>
          </p:cNvPr>
          <p:cNvSpPr/>
          <p:nvPr/>
        </p:nvSpPr>
        <p:spPr>
          <a:xfrm>
            <a:off x="10129390" y="2740204"/>
            <a:ext cx="2001328" cy="165576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21" name="Rounded Rectangle 20">
            <a:extLst>
              <a:ext uri="{FF2B5EF4-FFF2-40B4-BE49-F238E27FC236}">
                <a16:creationId xmlns:a16="http://schemas.microsoft.com/office/drawing/2014/main" id="{E90F0E2C-1686-DB71-18F4-BE341320E3F0}"/>
              </a:ext>
            </a:extLst>
          </p:cNvPr>
          <p:cNvSpPr/>
          <p:nvPr/>
        </p:nvSpPr>
        <p:spPr>
          <a:xfrm>
            <a:off x="10190672" y="4328161"/>
            <a:ext cx="2001328" cy="15004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Tree>
    <p:extLst>
      <p:ext uri="{BB962C8B-B14F-4D97-AF65-F5344CB8AC3E}">
        <p14:creationId xmlns:p14="http://schemas.microsoft.com/office/powerpoint/2010/main" val="37134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8E77B-62DD-EB84-E784-1B997CBE1167}"/>
              </a:ext>
            </a:extLst>
          </p:cNvPr>
          <p:cNvSpPr>
            <a:spLocks noGrp="1"/>
          </p:cNvSpPr>
          <p:nvPr>
            <p:ph type="ctrTitle"/>
          </p:nvPr>
        </p:nvSpPr>
        <p:spPr>
          <a:xfrm>
            <a:off x="1524000" y="261257"/>
            <a:ext cx="9144000" cy="848406"/>
          </a:xfrm>
        </p:spPr>
        <p:txBody>
          <a:bodyPr>
            <a:normAutofit fontScale="90000"/>
          </a:bodyPr>
          <a:lstStyle/>
          <a:p>
            <a:r>
              <a:rPr lang="en-EG" dirty="0"/>
              <a:t>Results</a:t>
            </a:r>
          </a:p>
        </p:txBody>
      </p:sp>
      <p:grpSp>
        <p:nvGrpSpPr>
          <p:cNvPr id="4" name="Group 3">
            <a:extLst>
              <a:ext uri="{FF2B5EF4-FFF2-40B4-BE49-F238E27FC236}">
                <a16:creationId xmlns:a16="http://schemas.microsoft.com/office/drawing/2014/main" id="{19FFC8B9-C1F1-99BE-7775-A89DF8D93C35}"/>
              </a:ext>
            </a:extLst>
          </p:cNvPr>
          <p:cNvGrpSpPr/>
          <p:nvPr/>
        </p:nvGrpSpPr>
        <p:grpSpPr>
          <a:xfrm>
            <a:off x="1292271" y="506186"/>
            <a:ext cx="9876472" cy="4490357"/>
            <a:chOff x="0" y="0"/>
            <a:chExt cx="11816055" cy="3898043"/>
          </a:xfrm>
        </p:grpSpPr>
        <p:pic>
          <p:nvPicPr>
            <p:cNvPr id="5" name="Picture 4" descr="A person with a tattoo on his arm&#10;&#10;Description automatically generated with low confidence">
              <a:extLst>
                <a:ext uri="{FF2B5EF4-FFF2-40B4-BE49-F238E27FC236}">
                  <a16:creationId xmlns:a16="http://schemas.microsoft.com/office/drawing/2014/main" id="{8FECF82F-5115-5983-9D99-30FB7F3262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1661"/>
              <a:ext cx="5020734" cy="3286382"/>
            </a:xfrm>
            <a:prstGeom prst="rect">
              <a:avLst/>
            </a:prstGeom>
          </p:spPr>
        </p:pic>
        <p:pic>
          <p:nvPicPr>
            <p:cNvPr id="6" name="Picture 5" descr="A picture containing person, person, indoor&#10;&#10;Description automatically generated">
              <a:extLst>
                <a:ext uri="{FF2B5EF4-FFF2-40B4-BE49-F238E27FC236}">
                  <a16:creationId xmlns:a16="http://schemas.microsoft.com/office/drawing/2014/main" id="{81E38E96-3823-8EBD-B742-58938527F6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149" y="593125"/>
              <a:ext cx="3260821" cy="3286382"/>
            </a:xfrm>
            <a:prstGeom prst="rect">
              <a:avLst/>
            </a:prstGeom>
          </p:spPr>
        </p:pic>
        <p:pic>
          <p:nvPicPr>
            <p:cNvPr id="7" name="Picture 6">
              <a:extLst>
                <a:ext uri="{FF2B5EF4-FFF2-40B4-BE49-F238E27FC236}">
                  <a16:creationId xmlns:a16="http://schemas.microsoft.com/office/drawing/2014/main" id="{E5BDAF6A-6B8F-AA0A-900E-45562DC1780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1597"/>
            <a:stretch/>
          </p:blipFill>
          <p:spPr>
            <a:xfrm>
              <a:off x="8263971" y="0"/>
              <a:ext cx="3552084" cy="3879508"/>
            </a:xfrm>
            <a:prstGeom prst="rect">
              <a:avLst/>
            </a:prstGeom>
          </p:spPr>
        </p:pic>
        <p:sp>
          <p:nvSpPr>
            <p:cNvPr id="8" name="TextBox 7">
              <a:extLst>
                <a:ext uri="{FF2B5EF4-FFF2-40B4-BE49-F238E27FC236}">
                  <a16:creationId xmlns:a16="http://schemas.microsoft.com/office/drawing/2014/main" id="{04C5B5A2-1907-BC47-0C96-EF023C5FC877}"/>
                </a:ext>
              </a:extLst>
            </p:cNvPr>
            <p:cNvSpPr txBox="1"/>
            <p:nvPr/>
          </p:nvSpPr>
          <p:spPr>
            <a:xfrm>
              <a:off x="3635881" y="593126"/>
              <a:ext cx="617838" cy="646331"/>
            </a:xfrm>
            <a:prstGeom prst="rect">
              <a:avLst/>
            </a:prstGeom>
            <a:noFill/>
          </p:spPr>
          <p:txBody>
            <a:bodyPr wrap="square" rtlCol="0">
              <a:noAutofit/>
            </a:bodyPr>
            <a:lstStyle/>
            <a:p>
              <a:r>
                <a:rPr lang="en-US" sz="2000" b="1" kern="1200">
                  <a:solidFill>
                    <a:srgbClr val="000000"/>
                  </a:solidFill>
                  <a:effectLst/>
                  <a:latin typeface="Calibri" panose="020F0502020204030204" pitchFamily="34" charset="0"/>
                  <a:ea typeface="Calibri" panose="020F0502020204030204" pitchFamily="34" charset="0"/>
                  <a:cs typeface="Arial" panose="020B0604020202020204" pitchFamily="34" charset="0"/>
                </a:rPr>
                <a:t>A</a:t>
              </a:r>
              <a:endParaRPr lang="en-EG" sz="1200">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883CDED1-65C4-BBB0-7CC0-D1B36F3D7666}"/>
                </a:ext>
              </a:extLst>
            </p:cNvPr>
            <p:cNvSpPr txBox="1"/>
            <p:nvPr/>
          </p:nvSpPr>
          <p:spPr>
            <a:xfrm>
              <a:off x="10771496" y="726991"/>
              <a:ext cx="617838" cy="646331"/>
            </a:xfrm>
            <a:prstGeom prst="rect">
              <a:avLst/>
            </a:prstGeom>
            <a:noFill/>
          </p:spPr>
          <p:txBody>
            <a:bodyPr wrap="square" rtlCol="0">
              <a:noAutofit/>
            </a:bodyPr>
            <a:lstStyle/>
            <a:p>
              <a:r>
                <a:rPr lang="en-US" sz="2000" b="1" kern="1200">
                  <a:solidFill>
                    <a:srgbClr val="000000"/>
                  </a:solidFill>
                  <a:effectLst/>
                  <a:latin typeface="Calibri" panose="020F0502020204030204" pitchFamily="34" charset="0"/>
                  <a:ea typeface="Calibri" panose="020F0502020204030204" pitchFamily="34" charset="0"/>
                  <a:cs typeface="Arial" panose="020B0604020202020204" pitchFamily="34" charset="0"/>
                </a:rPr>
                <a:t>C</a:t>
              </a:r>
              <a:endParaRPr lang="en-EG" sz="1200">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60FE5CD-E74C-118A-57F3-B9E243AB3872}"/>
                </a:ext>
              </a:extLst>
            </p:cNvPr>
            <p:cNvSpPr txBox="1"/>
            <p:nvPr/>
          </p:nvSpPr>
          <p:spPr>
            <a:xfrm>
              <a:off x="6901036" y="726992"/>
              <a:ext cx="794364" cy="646330"/>
            </a:xfrm>
            <a:prstGeom prst="rect">
              <a:avLst/>
            </a:prstGeom>
            <a:noFill/>
          </p:spPr>
          <p:txBody>
            <a:bodyPr wrap="square" rtlCol="0">
              <a:noAutofit/>
            </a:bodyPr>
            <a:lstStyle/>
            <a:p>
              <a:r>
                <a:rPr lang="en-US" sz="2000" b="1" kern="1200">
                  <a:solidFill>
                    <a:srgbClr val="000000"/>
                  </a:solidFill>
                  <a:effectLst/>
                  <a:latin typeface="Calibri" panose="020F0502020204030204" pitchFamily="34" charset="0"/>
                  <a:ea typeface="Calibri" panose="020F0502020204030204" pitchFamily="34" charset="0"/>
                  <a:cs typeface="Arial" panose="020B0604020202020204" pitchFamily="34" charset="0"/>
                </a:rPr>
                <a:t>B</a:t>
              </a:r>
              <a:endParaRPr lang="en-EG" sz="120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DE448BB-B825-3353-2AE1-AEEBDFB6530D}"/>
                </a:ext>
              </a:extLst>
            </p:cNvPr>
            <p:cNvSpPr/>
            <p:nvPr/>
          </p:nvSpPr>
          <p:spPr>
            <a:xfrm>
              <a:off x="9840940" y="2230138"/>
              <a:ext cx="825936" cy="5563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2" name="Text Box 8">
            <a:extLst>
              <a:ext uri="{FF2B5EF4-FFF2-40B4-BE49-F238E27FC236}">
                <a16:creationId xmlns:a16="http://schemas.microsoft.com/office/drawing/2014/main" id="{48C409E8-523C-1C3F-A0EE-D5944B98F4B2}"/>
              </a:ext>
            </a:extLst>
          </p:cNvPr>
          <p:cNvSpPr txBox="1"/>
          <p:nvPr/>
        </p:nvSpPr>
        <p:spPr>
          <a:xfrm>
            <a:off x="1292271" y="5076316"/>
            <a:ext cx="10023429" cy="127549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US" dirty="0">
                <a:effectLst/>
                <a:latin typeface="Times New Roman" panose="02020603050405020304" pitchFamily="18" charset="0"/>
                <a:ea typeface="Calibri" panose="020F0502020204030204" pitchFamily="34" charset="0"/>
                <a:cs typeface="Arial" panose="020B0604020202020204" pitchFamily="34" charset="0"/>
              </a:rPr>
              <a:t>A 20-year-old male with right upper trunk brachial plexus injury. Five months after injury, he had neurotization of both the suprascapular nerve and the anterior division of the axillary nerve using the spinal accessory nerve and the long head of triceps motor nerve, respectively. through posterior approach. Four years postoperative photographs show full external rotation (A), recovery of the deltoid muscle mass (B), and full abduction (C).</a:t>
            </a:r>
            <a:endParaRPr lang="en-EG"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39682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CDF6F-C6E6-CC44-A0AC-B5C95D35260B}"/>
              </a:ext>
            </a:extLst>
          </p:cNvPr>
          <p:cNvSpPr>
            <a:spLocks noGrp="1"/>
          </p:cNvSpPr>
          <p:nvPr>
            <p:ph type="ctrTitle"/>
          </p:nvPr>
        </p:nvSpPr>
        <p:spPr>
          <a:xfrm>
            <a:off x="1524000" y="604157"/>
            <a:ext cx="9144000" cy="767443"/>
          </a:xfrm>
        </p:spPr>
        <p:txBody>
          <a:bodyPr anchor="t">
            <a:normAutofit/>
          </a:bodyPr>
          <a:lstStyle/>
          <a:p>
            <a:r>
              <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TENDON TRANSFER</a:t>
            </a:r>
            <a:endParaRPr lang="en-EG" sz="8800" dirty="0"/>
          </a:p>
        </p:txBody>
      </p:sp>
      <p:sp>
        <p:nvSpPr>
          <p:cNvPr id="3" name="Subtitle 2">
            <a:extLst>
              <a:ext uri="{FF2B5EF4-FFF2-40B4-BE49-F238E27FC236}">
                <a16:creationId xmlns:a16="http://schemas.microsoft.com/office/drawing/2014/main" id="{16F1F07D-1F61-0E02-858F-D52CDD041D81}"/>
              </a:ext>
            </a:extLst>
          </p:cNvPr>
          <p:cNvSpPr>
            <a:spLocks noGrp="1"/>
          </p:cNvSpPr>
          <p:nvPr>
            <p:ph type="subTitle" idx="1"/>
          </p:nvPr>
        </p:nvSpPr>
        <p:spPr>
          <a:xfrm>
            <a:off x="364671" y="1626281"/>
            <a:ext cx="10853058" cy="1655762"/>
          </a:xfrm>
        </p:spPr>
        <p:txBody>
          <a:bodyPr>
            <a:normAutofit/>
          </a:bodyPr>
          <a:lstStyle/>
          <a:p>
            <a:pPr marL="457200" indent="-457200" algn="l">
              <a:buFont typeface="Arial" panose="020B0604020202020204" pitchFamily="34" charset="0"/>
              <a:buChar char="•"/>
            </a:pPr>
            <a:r>
              <a:rPr lang="en-US" sz="2800" dirty="0">
                <a:solidFill>
                  <a:srgbClr val="000000"/>
                </a:solidFill>
                <a:effectLst/>
                <a:latin typeface="Times New Roman" panose="02020603050405020304" pitchFamily="18" charset="0"/>
                <a:ea typeface="Calibri" panose="020F0502020204030204" pitchFamily="34" charset="0"/>
              </a:rPr>
              <a:t>Neglected cases (&gt;1 year without any attempt for reconstruction) </a:t>
            </a:r>
          </a:p>
          <a:p>
            <a:pPr marL="457200" indent="-457200" algn="l">
              <a:buFont typeface="Arial" panose="020B0604020202020204" pitchFamily="34" charset="0"/>
              <a:buChar char="•"/>
            </a:pPr>
            <a:r>
              <a:rPr lang="en-US" sz="2800" dirty="0">
                <a:solidFill>
                  <a:srgbClr val="000000"/>
                </a:solidFill>
                <a:latin typeface="Times New Roman" panose="02020603050405020304" pitchFamily="18" charset="0"/>
                <a:ea typeface="Calibri" panose="020F0502020204030204" pitchFamily="34" charset="0"/>
              </a:rPr>
              <a:t>P</a:t>
            </a:r>
            <a:r>
              <a:rPr lang="en-US" sz="2800" dirty="0">
                <a:solidFill>
                  <a:srgbClr val="000000"/>
                </a:solidFill>
                <a:effectLst/>
                <a:latin typeface="Times New Roman" panose="02020603050405020304" pitchFamily="18" charset="0"/>
                <a:ea typeface="Calibri" panose="020F0502020204030204" pitchFamily="34" charset="0"/>
              </a:rPr>
              <a:t>artial or complete failure of recovery after primary nerve reconstruction. </a:t>
            </a:r>
            <a:endParaRPr lang="en-EG" sz="3600" dirty="0"/>
          </a:p>
        </p:txBody>
      </p:sp>
    </p:spTree>
    <p:extLst>
      <p:ext uri="{BB962C8B-B14F-4D97-AF65-F5344CB8AC3E}">
        <p14:creationId xmlns:p14="http://schemas.microsoft.com/office/powerpoint/2010/main" val="1717978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CDF6F-C6E6-CC44-A0AC-B5C95D35260B}"/>
              </a:ext>
            </a:extLst>
          </p:cNvPr>
          <p:cNvSpPr>
            <a:spLocks noGrp="1"/>
          </p:cNvSpPr>
          <p:nvPr>
            <p:ph type="ctrTitle"/>
          </p:nvPr>
        </p:nvSpPr>
        <p:spPr>
          <a:xfrm>
            <a:off x="1524000" y="4914855"/>
            <a:ext cx="9144000" cy="786703"/>
          </a:xfrm>
        </p:spPr>
        <p:txBody>
          <a:bodyPr>
            <a:normAutofit/>
          </a:bodyPr>
          <a:lstStyle/>
          <a:p>
            <a:r>
              <a:rPr lang="en-US" sz="3600" b="1">
                <a:effectLst/>
                <a:latin typeface="Times New Roman" panose="02020603050405020304" pitchFamily="18" charset="0"/>
                <a:ea typeface="Times New Roman" panose="02020603050405020304" pitchFamily="18" charset="0"/>
                <a:cs typeface="Times New Roman" panose="02020603050405020304" pitchFamily="18" charset="0"/>
              </a:rPr>
              <a:t>TENDON TRANSFER</a:t>
            </a:r>
            <a:endParaRPr lang="en-EG" sz="3600"/>
          </a:p>
        </p:txBody>
      </p:sp>
      <p:sp>
        <p:nvSpPr>
          <p:cNvPr id="5" name="Subtitle 4">
            <a:extLst>
              <a:ext uri="{FF2B5EF4-FFF2-40B4-BE49-F238E27FC236}">
                <a16:creationId xmlns:a16="http://schemas.microsoft.com/office/drawing/2014/main" id="{92E88F7F-F435-E668-5ABB-FB48DC8BDD88}"/>
              </a:ext>
            </a:extLst>
          </p:cNvPr>
          <p:cNvSpPr>
            <a:spLocks noGrp="1"/>
          </p:cNvSpPr>
          <p:nvPr>
            <p:ph type="subTitle" idx="1"/>
          </p:nvPr>
        </p:nvSpPr>
        <p:spPr>
          <a:xfrm>
            <a:off x="1524000" y="5778827"/>
            <a:ext cx="9144000" cy="571363"/>
          </a:xfrm>
        </p:spPr>
        <p:txBody>
          <a:bodyPr>
            <a:normAutofit/>
          </a:bodyPr>
          <a:lstStyle/>
          <a:p>
            <a:endParaRPr lang="en-EG" sz="1800"/>
          </a:p>
        </p:txBody>
      </p:sp>
      <p:pic>
        <p:nvPicPr>
          <p:cNvPr id="7" name="Picture 6">
            <a:extLst>
              <a:ext uri="{FF2B5EF4-FFF2-40B4-BE49-F238E27FC236}">
                <a16:creationId xmlns:a16="http://schemas.microsoft.com/office/drawing/2014/main" id="{24864A03-E620-4772-2FB2-B517369B84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696" r="46806" b="-1"/>
          <a:stretch/>
        </p:blipFill>
        <p:spPr bwMode="auto">
          <a:xfrm rot="5400000">
            <a:off x="745159" y="-745159"/>
            <a:ext cx="4605681" cy="6096000"/>
          </a:xfrm>
          <a:prstGeom prst="rect">
            <a:avLst/>
          </a:prstGeom>
          <a:noFill/>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C0EA8C80-43D8-E31C-1C58-77DCB8BED0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931" r="14971" b="1"/>
          <a:stretch/>
        </p:blipFill>
        <p:spPr>
          <a:xfrm>
            <a:off x="6095998" y="10"/>
            <a:ext cx="6096000" cy="4605671"/>
          </a:xfrm>
          <a:prstGeom prst="rect">
            <a:avLst/>
          </a:prstGeom>
        </p:spPr>
      </p:pic>
      <p:grpSp>
        <p:nvGrpSpPr>
          <p:cNvPr id="20" name="Group 19">
            <a:extLst>
              <a:ext uri="{FF2B5EF4-FFF2-40B4-BE49-F238E27FC236}">
                <a16:creationId xmlns:a16="http://schemas.microsoft.com/office/drawing/2014/main" id="{A2A4F5A4-1409-1D21-0242-3FD06D0E87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4543999"/>
            <a:ext cx="12192000" cy="123364"/>
            <a:chOff x="1" y="6737460"/>
            <a:chExt cx="12192000" cy="123364"/>
          </a:xfrm>
        </p:grpSpPr>
        <p:sp>
          <p:nvSpPr>
            <p:cNvPr id="13" name="Rectangle 12">
              <a:extLst>
                <a:ext uri="{FF2B5EF4-FFF2-40B4-BE49-F238E27FC236}">
                  <a16:creationId xmlns:a16="http://schemas.microsoft.com/office/drawing/2014/main" id="{21B05FAC-21CF-D544-5CD5-C4FB6577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93E6EB2-0E8D-3B8D-C520-219B1D4F0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1218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CDF6F-C6E6-CC44-A0AC-B5C95D35260B}"/>
              </a:ext>
            </a:extLst>
          </p:cNvPr>
          <p:cNvSpPr>
            <a:spLocks noGrp="1"/>
          </p:cNvSpPr>
          <p:nvPr>
            <p:ph type="ctrTitle"/>
          </p:nvPr>
        </p:nvSpPr>
        <p:spPr>
          <a:xfrm>
            <a:off x="1524000" y="604157"/>
            <a:ext cx="9144000" cy="767443"/>
          </a:xfrm>
        </p:spPr>
        <p:txBody>
          <a:bodyPr anchor="t">
            <a:normAutofit/>
          </a:bodyPr>
          <a:lstStyle/>
          <a:p>
            <a:r>
              <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TENDON TRANSFER</a:t>
            </a:r>
            <a:endParaRPr lang="en-EG" sz="8800" dirty="0"/>
          </a:p>
        </p:txBody>
      </p:sp>
      <p:sp>
        <p:nvSpPr>
          <p:cNvPr id="5" name="Subtitle 4">
            <a:extLst>
              <a:ext uri="{FF2B5EF4-FFF2-40B4-BE49-F238E27FC236}">
                <a16:creationId xmlns:a16="http://schemas.microsoft.com/office/drawing/2014/main" id="{4E2C9B3C-C817-4CF5-1BF4-F253D705D7F9}"/>
              </a:ext>
            </a:extLst>
          </p:cNvPr>
          <p:cNvSpPr>
            <a:spLocks noGrp="1"/>
          </p:cNvSpPr>
          <p:nvPr>
            <p:ph type="subTitle" idx="1"/>
          </p:nvPr>
        </p:nvSpPr>
        <p:spPr/>
        <p:txBody>
          <a:bodyPr/>
          <a:lstStyle/>
          <a:p>
            <a:endParaRPr lang="en-EG"/>
          </a:p>
        </p:txBody>
      </p:sp>
      <p:pic>
        <p:nvPicPr>
          <p:cNvPr id="7" name="Picture 6" descr="A black and white chart with white text&#10;&#10;Description automatically generated">
            <a:extLst>
              <a:ext uri="{FF2B5EF4-FFF2-40B4-BE49-F238E27FC236}">
                <a16:creationId xmlns:a16="http://schemas.microsoft.com/office/drawing/2014/main" id="{2A25EB6C-6390-0B78-618B-BD6109B40040}"/>
              </a:ext>
            </a:extLst>
          </p:cNvPr>
          <p:cNvPicPr>
            <a:picLocks noChangeAspect="1"/>
          </p:cNvPicPr>
          <p:nvPr/>
        </p:nvPicPr>
        <p:blipFill>
          <a:blip r:embed="rId2"/>
          <a:stretch>
            <a:fillRect/>
          </a:stretch>
        </p:blipFill>
        <p:spPr>
          <a:xfrm>
            <a:off x="437358" y="1333499"/>
            <a:ext cx="11341730" cy="5050972"/>
          </a:xfrm>
          <a:prstGeom prst="rect">
            <a:avLst/>
          </a:prstGeom>
        </p:spPr>
      </p:pic>
    </p:spTree>
    <p:extLst>
      <p:ext uri="{BB962C8B-B14F-4D97-AF65-F5344CB8AC3E}">
        <p14:creationId xmlns:p14="http://schemas.microsoft.com/office/powerpoint/2010/main" val="543634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271BED2-843E-154D-B3BD-3EB333C306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768" y="0"/>
            <a:ext cx="6748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654835A-A4D7-6145-9B5B-73B3F18BB4BC}"/>
              </a:ext>
            </a:extLst>
          </p:cNvPr>
          <p:cNvSpPr txBox="1"/>
          <p:nvPr/>
        </p:nvSpPr>
        <p:spPr>
          <a:xfrm>
            <a:off x="515815" y="586154"/>
            <a:ext cx="1066318" cy="923330"/>
          </a:xfrm>
          <a:prstGeom prst="rect">
            <a:avLst/>
          </a:prstGeom>
          <a:noFill/>
        </p:spPr>
        <p:txBody>
          <a:bodyPr wrap="none" rtlCol="0">
            <a:spAutoFit/>
          </a:bodyPr>
          <a:lstStyle/>
          <a:p>
            <a:r>
              <a:rPr lang="en-EG" sz="5400" dirty="0"/>
              <a:t>Ssc</a:t>
            </a:r>
          </a:p>
        </p:txBody>
      </p:sp>
    </p:spTree>
    <p:extLst>
      <p:ext uri="{BB962C8B-B14F-4D97-AF65-F5344CB8AC3E}">
        <p14:creationId xmlns:p14="http://schemas.microsoft.com/office/powerpoint/2010/main" val="358027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A9F7181C-5B3A-A141-A75A-7DFEAC224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413" y="0"/>
            <a:ext cx="8383587"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F13BAFF-E857-7A4B-A20F-1533A33897B7}"/>
              </a:ext>
            </a:extLst>
          </p:cNvPr>
          <p:cNvSpPr txBox="1"/>
          <p:nvPr/>
        </p:nvSpPr>
        <p:spPr>
          <a:xfrm>
            <a:off x="609602" y="726831"/>
            <a:ext cx="550151" cy="707886"/>
          </a:xfrm>
          <a:prstGeom prst="rect">
            <a:avLst/>
          </a:prstGeom>
          <a:noFill/>
        </p:spPr>
        <p:txBody>
          <a:bodyPr wrap="none" rtlCol="0">
            <a:spAutoFit/>
          </a:bodyPr>
          <a:lstStyle/>
          <a:p>
            <a:r>
              <a:rPr lang="en-EG" sz="4000" dirty="0"/>
              <a:t>IS</a:t>
            </a:r>
          </a:p>
        </p:txBody>
      </p:sp>
    </p:spTree>
    <p:extLst>
      <p:ext uri="{BB962C8B-B14F-4D97-AF65-F5344CB8AC3E}">
        <p14:creationId xmlns:p14="http://schemas.microsoft.com/office/powerpoint/2010/main" val="1587057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C5E042-D488-9645-BEF1-81D679794934}"/>
              </a:ext>
            </a:extLst>
          </p:cNvPr>
          <p:cNvSpPr>
            <a:spLocks noGrp="1"/>
          </p:cNvSpPr>
          <p:nvPr>
            <p:ph idx="1"/>
          </p:nvPr>
        </p:nvSpPr>
        <p:spPr/>
        <p:txBody>
          <a:bodyPr/>
          <a:lstStyle/>
          <a:p>
            <a:endParaRPr lang="en-EG"/>
          </a:p>
        </p:txBody>
      </p:sp>
      <p:pic>
        <p:nvPicPr>
          <p:cNvPr id="21506" name="Picture 2" descr="Fig. 24.2">
            <a:extLst>
              <a:ext uri="{FF2B5EF4-FFF2-40B4-BE49-F238E27FC236}">
                <a16:creationId xmlns:a16="http://schemas.microsoft.com/office/drawing/2014/main" id="{B303494B-7797-5242-8328-E0F6627AD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511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78DB3A6-3DA4-1745-81A0-D82897885E44}"/>
              </a:ext>
            </a:extLst>
          </p:cNvPr>
          <p:cNvSpPr>
            <a:spLocks noGrp="1"/>
          </p:cNvSpPr>
          <p:nvPr>
            <p:ph type="title"/>
          </p:nvPr>
        </p:nvSpPr>
        <p:spPr/>
        <p:txBody>
          <a:bodyPr/>
          <a:lstStyle/>
          <a:p>
            <a:endParaRPr lang="en-EG"/>
          </a:p>
        </p:txBody>
      </p:sp>
    </p:spTree>
    <p:extLst>
      <p:ext uri="{BB962C8B-B14F-4D97-AF65-F5344CB8AC3E}">
        <p14:creationId xmlns:p14="http://schemas.microsoft.com/office/powerpoint/2010/main" val="3416816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A4317-8068-554B-A547-EAE27D46CBD7}"/>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D411F82C-6B72-5844-89A9-DBE9A1B66847}"/>
              </a:ext>
            </a:extLst>
          </p:cNvPr>
          <p:cNvSpPr>
            <a:spLocks noGrp="1"/>
          </p:cNvSpPr>
          <p:nvPr>
            <p:ph idx="1"/>
          </p:nvPr>
        </p:nvSpPr>
        <p:spPr/>
        <p:txBody>
          <a:bodyPr/>
          <a:lstStyle/>
          <a:p>
            <a:endParaRPr lang="en-EG"/>
          </a:p>
        </p:txBody>
      </p:sp>
      <p:pic>
        <p:nvPicPr>
          <p:cNvPr id="22530" name="Picture 2" descr="Fig. 24.3">
            <a:extLst>
              <a:ext uri="{FF2B5EF4-FFF2-40B4-BE49-F238E27FC236}">
                <a16:creationId xmlns:a16="http://schemas.microsoft.com/office/drawing/2014/main" id="{3BEFB2E3-7B4B-9948-84B0-4C6E968EA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713" y="16886"/>
            <a:ext cx="9132573" cy="6841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942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AC7ED-70AE-324B-8BEB-8F03EB323560}"/>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431D5E91-AF2B-CE46-AA06-47B3DF488BA5}"/>
              </a:ext>
            </a:extLst>
          </p:cNvPr>
          <p:cNvSpPr>
            <a:spLocks noGrp="1"/>
          </p:cNvSpPr>
          <p:nvPr>
            <p:ph idx="1"/>
          </p:nvPr>
        </p:nvSpPr>
        <p:spPr/>
        <p:txBody>
          <a:bodyPr/>
          <a:lstStyle/>
          <a:p>
            <a:endParaRPr lang="en-EG"/>
          </a:p>
        </p:txBody>
      </p:sp>
      <p:pic>
        <p:nvPicPr>
          <p:cNvPr id="23554" name="Picture 2" descr="Fig. 24.4">
            <a:extLst>
              <a:ext uri="{FF2B5EF4-FFF2-40B4-BE49-F238E27FC236}">
                <a16:creationId xmlns:a16="http://schemas.microsoft.com/office/drawing/2014/main" id="{6285FA19-6E0B-EE44-94C7-3EA530E07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91551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842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3F48-2197-7F4C-847C-5B480A9C89B8}"/>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D58DFA39-E2EC-5946-85EA-9328F5F388C8}"/>
              </a:ext>
            </a:extLst>
          </p:cNvPr>
          <p:cNvSpPr>
            <a:spLocks noGrp="1"/>
          </p:cNvSpPr>
          <p:nvPr>
            <p:ph idx="1"/>
          </p:nvPr>
        </p:nvSpPr>
        <p:spPr/>
        <p:txBody>
          <a:bodyPr/>
          <a:lstStyle/>
          <a:p>
            <a:endParaRPr lang="en-EG"/>
          </a:p>
        </p:txBody>
      </p:sp>
      <p:pic>
        <p:nvPicPr>
          <p:cNvPr id="24578" name="Picture 2" descr="Fig. 24.6">
            <a:extLst>
              <a:ext uri="{FF2B5EF4-FFF2-40B4-BE49-F238E27FC236}">
                <a16:creationId xmlns:a16="http://schemas.microsoft.com/office/drawing/2014/main" id="{DFCBD672-2A31-E542-A751-6D028A7D9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588" y="0"/>
            <a:ext cx="9140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402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A63F9-3665-EB4C-B7A8-1412F3A7FC93}"/>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70A313A9-89F2-D242-BF51-5EADC47802EA}"/>
              </a:ext>
            </a:extLst>
          </p:cNvPr>
          <p:cNvSpPr>
            <a:spLocks noGrp="1"/>
          </p:cNvSpPr>
          <p:nvPr>
            <p:ph idx="1"/>
          </p:nvPr>
        </p:nvSpPr>
        <p:spPr/>
        <p:txBody>
          <a:bodyPr/>
          <a:lstStyle/>
          <a:p>
            <a:endParaRPr lang="en-EG"/>
          </a:p>
        </p:txBody>
      </p:sp>
      <p:pic>
        <p:nvPicPr>
          <p:cNvPr id="25602" name="Picture 2" descr="Fig. 24.7">
            <a:extLst>
              <a:ext uri="{FF2B5EF4-FFF2-40B4-BE49-F238E27FC236}">
                <a16:creationId xmlns:a16="http://schemas.microsoft.com/office/drawing/2014/main" id="{89889AB3-6CB0-D74C-850F-0C09905F35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588" y="0"/>
            <a:ext cx="9140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720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CB462-426B-BA43-A429-CD605DF2E3FE}"/>
              </a:ext>
            </a:extLst>
          </p:cNvPr>
          <p:cNvSpPr>
            <a:spLocks noGrp="1"/>
          </p:cNvSpPr>
          <p:nvPr>
            <p:ph type="title"/>
          </p:nvPr>
        </p:nvSpPr>
        <p:spPr/>
        <p:txBody>
          <a:bodyPr/>
          <a:lstStyle/>
          <a:p>
            <a:endParaRPr lang="en-EG"/>
          </a:p>
        </p:txBody>
      </p:sp>
      <p:graphicFrame>
        <p:nvGraphicFramePr>
          <p:cNvPr id="4" name="Content Placeholder 3">
            <a:extLst>
              <a:ext uri="{FF2B5EF4-FFF2-40B4-BE49-F238E27FC236}">
                <a16:creationId xmlns:a16="http://schemas.microsoft.com/office/drawing/2014/main" id="{63634EB0-6007-9A43-875C-E8A8CB8A7E25}"/>
              </a:ext>
            </a:extLst>
          </p:cNvPr>
          <p:cNvGraphicFramePr>
            <a:graphicFrameLocks noGrp="1"/>
          </p:cNvGraphicFramePr>
          <p:nvPr>
            <p:ph idx="1"/>
          </p:nvPr>
        </p:nvGraphicFramePr>
        <p:xfrm>
          <a:off x="342900" y="365124"/>
          <a:ext cx="11498580" cy="6397254"/>
        </p:xfrm>
        <a:graphic>
          <a:graphicData uri="http://schemas.openxmlformats.org/drawingml/2006/table">
            <a:tbl>
              <a:tblPr/>
              <a:tblGrid>
                <a:gridCol w="3832860">
                  <a:extLst>
                    <a:ext uri="{9D8B030D-6E8A-4147-A177-3AD203B41FA5}">
                      <a16:colId xmlns:a16="http://schemas.microsoft.com/office/drawing/2014/main" val="4263422012"/>
                    </a:ext>
                  </a:extLst>
                </a:gridCol>
                <a:gridCol w="3832860">
                  <a:extLst>
                    <a:ext uri="{9D8B030D-6E8A-4147-A177-3AD203B41FA5}">
                      <a16:colId xmlns:a16="http://schemas.microsoft.com/office/drawing/2014/main" val="2099474945"/>
                    </a:ext>
                  </a:extLst>
                </a:gridCol>
                <a:gridCol w="3832860">
                  <a:extLst>
                    <a:ext uri="{9D8B030D-6E8A-4147-A177-3AD203B41FA5}">
                      <a16:colId xmlns:a16="http://schemas.microsoft.com/office/drawing/2014/main" val="2693979055"/>
                    </a:ext>
                  </a:extLst>
                </a:gridCol>
              </a:tblGrid>
              <a:tr h="352723">
                <a:tc>
                  <a:txBody>
                    <a:bodyPr/>
                    <a:lstStyle/>
                    <a:p>
                      <a:pPr algn="l" fontAlgn="t" latinLnBrk="0"/>
                      <a:r>
                        <a:rPr lang="en-US" sz="2000">
                          <a:solidFill>
                            <a:srgbClr val="333333"/>
                          </a:solidFill>
                          <a:effectLst/>
                        </a:rPr>
                        <a:t>Surgical step</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2F2F2"/>
                    </a:solidFill>
                  </a:tcPr>
                </a:tc>
                <a:tc>
                  <a:txBody>
                    <a:bodyPr/>
                    <a:lstStyle/>
                    <a:p>
                      <a:pPr algn="l" fontAlgn="t" latinLnBrk="0"/>
                      <a:r>
                        <a:rPr lang="en-US" sz="2000">
                          <a:solidFill>
                            <a:srgbClr val="333333"/>
                          </a:solidFill>
                          <a:effectLst/>
                        </a:rPr>
                        <a:t>Pitfalls</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2F2F2"/>
                    </a:solidFill>
                  </a:tcPr>
                </a:tc>
                <a:tc>
                  <a:txBody>
                    <a:bodyPr/>
                    <a:lstStyle/>
                    <a:p>
                      <a:pPr algn="l" fontAlgn="t" latinLnBrk="0"/>
                      <a:r>
                        <a:rPr lang="en-US" sz="2000">
                          <a:solidFill>
                            <a:srgbClr val="333333"/>
                          </a:solidFill>
                          <a:effectLst/>
                        </a:rPr>
                        <a:t>Pearls</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2F2F2"/>
                    </a:solidFill>
                  </a:tcPr>
                </a:tc>
                <a:extLst>
                  <a:ext uri="{0D108BD9-81ED-4DB2-BD59-A6C34878D82A}">
                    <a16:rowId xmlns:a16="http://schemas.microsoft.com/office/drawing/2014/main" val="565240406"/>
                  </a:ext>
                </a:extLst>
              </a:tr>
              <a:tr h="1254483">
                <a:tc>
                  <a:txBody>
                    <a:bodyPr/>
                    <a:lstStyle/>
                    <a:p>
                      <a:pPr fontAlgn="t" latinLnBrk="0"/>
                      <a:r>
                        <a:rPr lang="en-US" sz="2000">
                          <a:solidFill>
                            <a:srgbClr val="666666"/>
                          </a:solidFill>
                          <a:effectLst/>
                        </a:rPr>
                        <a:t>Diagnostic arthroscopy</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Missing concomitant lesions</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Performing a thorough and standardized examination allows for identification of concomitant lesions</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013909631"/>
                  </a:ext>
                </a:extLst>
              </a:tr>
              <a:tr h="1063123">
                <a:tc>
                  <a:txBody>
                    <a:bodyPr/>
                    <a:lstStyle/>
                    <a:p>
                      <a:pPr fontAlgn="t" latinLnBrk="0"/>
                      <a:r>
                        <a:rPr lang="en-US" sz="2000">
                          <a:solidFill>
                            <a:srgbClr val="666666"/>
                          </a:solidFill>
                          <a:effectLst/>
                        </a:rPr>
                        <a:t>Deltoid-splitting approach</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The axillary nerve runs transversely 5–7 cm distal to the edge of the lateral acromion</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The split should not be extended further than 5 cm to avoid injury to the axillary nerve</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821208345"/>
                  </a:ext>
                </a:extLst>
              </a:tr>
              <a:tr h="1478625">
                <a:tc>
                  <a:txBody>
                    <a:bodyPr/>
                    <a:lstStyle/>
                    <a:p>
                      <a:pPr fontAlgn="t" latinLnBrk="0"/>
                      <a:r>
                        <a:rPr lang="en-US" sz="2000">
                          <a:solidFill>
                            <a:srgbClr val="666666"/>
                          </a:solidFill>
                          <a:effectLst/>
                        </a:rPr>
                        <a:t>Posterolateral approach and harvest of the tendon</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Insufficient mobilization of the tendon and muscle belly</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dirty="0">
                          <a:solidFill>
                            <a:srgbClr val="666666"/>
                          </a:solidFill>
                          <a:effectLst/>
                        </a:rPr>
                        <a:t>The muscle-tendon unit is mobilized until the tendon can reach the acromion. The neurovascular pedicle is identified and thoroughly freed</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516819239"/>
                  </a:ext>
                </a:extLst>
              </a:tr>
              <a:tr h="1063123">
                <a:tc>
                  <a:txBody>
                    <a:bodyPr/>
                    <a:lstStyle/>
                    <a:p>
                      <a:pPr fontAlgn="t" latinLnBrk="0"/>
                      <a:r>
                        <a:rPr lang="en-US" sz="2000">
                          <a:solidFill>
                            <a:srgbClr val="666666"/>
                          </a:solidFill>
                          <a:effectLst/>
                        </a:rPr>
                        <a:t>Passage of the latissimus dorsi tendon/patch unit</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Insufficient space under the deltoid muscle and posterior of the teres minor muscle</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A dilator is used to create a soft-tissue tunnel and a passing suture is placed through the dilator</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739220951"/>
                  </a:ext>
                </a:extLst>
              </a:tr>
              <a:tr h="915674">
                <a:tc>
                  <a:txBody>
                    <a:bodyPr/>
                    <a:lstStyle/>
                    <a:p>
                      <a:pPr fontAlgn="t" latinLnBrk="0"/>
                      <a:r>
                        <a:rPr lang="en-US" sz="2000">
                          <a:solidFill>
                            <a:srgbClr val="666666"/>
                          </a:solidFill>
                          <a:effectLst/>
                        </a:rPr>
                        <a:t>Fixation of the latissimus dorsi tendon/patch unit</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a:solidFill>
                            <a:srgbClr val="666666"/>
                          </a:solidFill>
                          <a:effectLst/>
                        </a:rPr>
                        <a:t>Insufficient length of latissimus dorsi tendon leading to over-tensioning</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latinLnBrk="0"/>
                      <a:r>
                        <a:rPr lang="en-US" sz="2000" dirty="0">
                          <a:solidFill>
                            <a:srgbClr val="666666"/>
                          </a:solidFill>
                          <a:effectLst/>
                        </a:rPr>
                        <a:t>Augmentation of the transferred tendon with a 3-mm </a:t>
                      </a:r>
                      <a:r>
                        <a:rPr lang="en-US" sz="2000" dirty="0" err="1">
                          <a:solidFill>
                            <a:srgbClr val="666666"/>
                          </a:solidFill>
                          <a:effectLst/>
                        </a:rPr>
                        <a:t>ArthroFlex</a:t>
                      </a:r>
                      <a:r>
                        <a:rPr lang="en-US" sz="2000" dirty="0">
                          <a:solidFill>
                            <a:srgbClr val="666666"/>
                          </a:solidFill>
                          <a:effectLst/>
                        </a:rPr>
                        <a:t> patch</a:t>
                      </a:r>
                    </a:p>
                  </a:txBody>
                  <a:tcPr marL="57864" marR="57864" marT="38576" marB="3857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28738990"/>
                  </a:ext>
                </a:extLst>
              </a:tr>
            </a:tbl>
          </a:graphicData>
        </a:graphic>
      </p:graphicFrame>
      <p:sp>
        <p:nvSpPr>
          <p:cNvPr id="5" name="Rectangle 1">
            <a:extLst>
              <a:ext uri="{FF2B5EF4-FFF2-40B4-BE49-F238E27FC236}">
                <a16:creationId xmlns:a16="http://schemas.microsoft.com/office/drawing/2014/main" id="{DC750298-AE8A-6D48-BF9E-59F1579EB5A7}"/>
              </a:ext>
            </a:extLst>
          </p:cNvPr>
          <p:cNvSpPr>
            <a:spLocks noChangeArrowheads="1"/>
          </p:cNvSpPr>
          <p:nvPr/>
        </p:nvSpPr>
        <p:spPr bwMode="auto">
          <a:xfrm flipV="1">
            <a:off x="3960386" y="1525318"/>
            <a:ext cx="125988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EG" altLang="en-EG" sz="1800" b="0" i="0" u="none" strike="noStrike" cap="none" normalizeH="0" baseline="0">
                <a:ln>
                  <a:noFill/>
                </a:ln>
                <a:solidFill>
                  <a:schemeClr val="tx1"/>
                </a:solidFill>
                <a:effectLst/>
                <a:latin typeface="Arial" panose="020B0604020202020204" pitchFamily="34" charset="0"/>
              </a:rPr>
            </a:br>
            <a:endParaRPr kumimoji="0" lang="en-EG" altLang="en-EG"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76070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131AC-B9A1-1248-A28E-3A5465984BF5}"/>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56027892-1B16-6F4D-B2CB-CA8556E6BECC}"/>
              </a:ext>
            </a:extLst>
          </p:cNvPr>
          <p:cNvSpPr>
            <a:spLocks noGrp="1"/>
          </p:cNvSpPr>
          <p:nvPr>
            <p:ph idx="1"/>
          </p:nvPr>
        </p:nvSpPr>
        <p:spPr/>
        <p:txBody>
          <a:bodyPr/>
          <a:lstStyle/>
          <a:p>
            <a:endParaRPr lang="en-EG"/>
          </a:p>
        </p:txBody>
      </p:sp>
      <p:pic>
        <p:nvPicPr>
          <p:cNvPr id="27650" name="Picture 2" descr="Fig. 6.4">
            <a:extLst>
              <a:ext uri="{FF2B5EF4-FFF2-40B4-BE49-F238E27FC236}">
                <a16:creationId xmlns:a16="http://schemas.microsoft.com/office/drawing/2014/main" id="{50F5C2C5-0F4A-C045-9BB8-834D2391E9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063" y="0"/>
            <a:ext cx="4078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277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0870-B4EF-9648-BAEF-35C8F25DC62C}"/>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4FEA680F-D71E-F14A-9171-5A4EA61017A4}"/>
              </a:ext>
            </a:extLst>
          </p:cNvPr>
          <p:cNvSpPr>
            <a:spLocks noGrp="1"/>
          </p:cNvSpPr>
          <p:nvPr>
            <p:ph idx="1"/>
          </p:nvPr>
        </p:nvSpPr>
        <p:spPr/>
        <p:txBody>
          <a:bodyPr/>
          <a:lstStyle/>
          <a:p>
            <a:endParaRPr lang="en-EG"/>
          </a:p>
        </p:txBody>
      </p:sp>
      <p:pic>
        <p:nvPicPr>
          <p:cNvPr id="6" name="Picture 5">
            <a:extLst>
              <a:ext uri="{FF2B5EF4-FFF2-40B4-BE49-F238E27FC236}">
                <a16:creationId xmlns:a16="http://schemas.microsoft.com/office/drawing/2014/main" id="{CEE7CA9D-3A0D-B445-9297-1942BBF7919C}"/>
              </a:ext>
            </a:extLst>
          </p:cNvPr>
          <p:cNvPicPr>
            <a:picLocks noChangeAspect="1"/>
          </p:cNvPicPr>
          <p:nvPr/>
        </p:nvPicPr>
        <p:blipFill>
          <a:blip r:embed="rId2"/>
          <a:stretch>
            <a:fillRect/>
          </a:stretch>
        </p:blipFill>
        <p:spPr>
          <a:xfrm>
            <a:off x="262793" y="365125"/>
            <a:ext cx="6883400" cy="3898900"/>
          </a:xfrm>
          <a:prstGeom prst="rect">
            <a:avLst/>
          </a:prstGeom>
        </p:spPr>
      </p:pic>
      <p:pic>
        <p:nvPicPr>
          <p:cNvPr id="7" name="Picture 6">
            <a:extLst>
              <a:ext uri="{FF2B5EF4-FFF2-40B4-BE49-F238E27FC236}">
                <a16:creationId xmlns:a16="http://schemas.microsoft.com/office/drawing/2014/main" id="{67E791DF-EF5F-F449-A334-320DA05E8A36}"/>
              </a:ext>
            </a:extLst>
          </p:cNvPr>
          <p:cNvPicPr>
            <a:picLocks noChangeAspect="1"/>
          </p:cNvPicPr>
          <p:nvPr/>
        </p:nvPicPr>
        <p:blipFill>
          <a:blip r:embed="rId3"/>
          <a:stretch>
            <a:fillRect/>
          </a:stretch>
        </p:blipFill>
        <p:spPr>
          <a:xfrm>
            <a:off x="5334000" y="2977356"/>
            <a:ext cx="6858000" cy="3860800"/>
          </a:xfrm>
          <a:prstGeom prst="rect">
            <a:avLst/>
          </a:prstGeom>
        </p:spPr>
      </p:pic>
    </p:spTree>
    <p:extLst>
      <p:ext uri="{BB962C8B-B14F-4D97-AF65-F5344CB8AC3E}">
        <p14:creationId xmlns:p14="http://schemas.microsoft.com/office/powerpoint/2010/main" val="340085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1643A-816A-FE48-90E2-F01118C655E9}"/>
              </a:ext>
            </a:extLst>
          </p:cNvPr>
          <p:cNvSpPr>
            <a:spLocks noGrp="1"/>
          </p:cNvSpPr>
          <p:nvPr>
            <p:ph type="title"/>
          </p:nvPr>
        </p:nvSpPr>
        <p:spPr/>
        <p:txBody>
          <a:bodyPr/>
          <a:lstStyle/>
          <a:p>
            <a:endParaRPr lang="en-EG"/>
          </a:p>
        </p:txBody>
      </p:sp>
      <p:sp>
        <p:nvSpPr>
          <p:cNvPr id="3" name="Content Placeholder 2">
            <a:extLst>
              <a:ext uri="{FF2B5EF4-FFF2-40B4-BE49-F238E27FC236}">
                <a16:creationId xmlns:a16="http://schemas.microsoft.com/office/drawing/2014/main" id="{1FE824EA-099F-F045-9E51-AFA242DD05D9}"/>
              </a:ext>
            </a:extLst>
          </p:cNvPr>
          <p:cNvSpPr>
            <a:spLocks noGrp="1"/>
          </p:cNvSpPr>
          <p:nvPr>
            <p:ph idx="1"/>
          </p:nvPr>
        </p:nvSpPr>
        <p:spPr/>
        <p:txBody>
          <a:bodyPr/>
          <a:lstStyle/>
          <a:p>
            <a:endParaRPr lang="en-EG"/>
          </a:p>
        </p:txBody>
      </p:sp>
      <p:pic>
        <p:nvPicPr>
          <p:cNvPr id="4" name="Picture 3">
            <a:extLst>
              <a:ext uri="{FF2B5EF4-FFF2-40B4-BE49-F238E27FC236}">
                <a16:creationId xmlns:a16="http://schemas.microsoft.com/office/drawing/2014/main" id="{EFE49CF9-54EA-1B4D-950E-38CB96DD1DDD}"/>
              </a:ext>
            </a:extLst>
          </p:cNvPr>
          <p:cNvPicPr>
            <a:picLocks noChangeAspect="1"/>
          </p:cNvPicPr>
          <p:nvPr/>
        </p:nvPicPr>
        <p:blipFill>
          <a:blip r:embed="rId2"/>
          <a:stretch>
            <a:fillRect/>
          </a:stretch>
        </p:blipFill>
        <p:spPr>
          <a:xfrm>
            <a:off x="1968500" y="0"/>
            <a:ext cx="8255000" cy="6858000"/>
          </a:xfrm>
          <a:prstGeom prst="rect">
            <a:avLst/>
          </a:prstGeom>
        </p:spPr>
      </p:pic>
    </p:spTree>
    <p:extLst>
      <p:ext uri="{BB962C8B-B14F-4D97-AF65-F5344CB8AC3E}">
        <p14:creationId xmlns:p14="http://schemas.microsoft.com/office/powerpoint/2010/main" val="2736709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in a robe&#10;&#10;Description automatically generated">
            <a:extLst>
              <a:ext uri="{FF2B5EF4-FFF2-40B4-BE49-F238E27FC236}">
                <a16:creationId xmlns:a16="http://schemas.microsoft.com/office/drawing/2014/main" id="{0F77EA96-5A4A-A988-7C5E-FD3C32F024C7}"/>
              </a:ext>
            </a:extLst>
          </p:cNvPr>
          <p:cNvPicPr>
            <a:picLocks noChangeAspect="1"/>
          </p:cNvPicPr>
          <p:nvPr/>
        </p:nvPicPr>
        <p:blipFill rotWithShape="1">
          <a:blip r:embed="rId2"/>
          <a:srcRect l="21886" t="8105" r="14307"/>
          <a:stretch/>
        </p:blipFill>
        <p:spPr>
          <a:xfrm>
            <a:off x="1636713" y="1844675"/>
            <a:ext cx="1427163" cy="2795588"/>
          </a:xfrm>
          <a:prstGeom prst="rect">
            <a:avLst/>
          </a:prstGeom>
        </p:spPr>
      </p:pic>
      <p:pic>
        <p:nvPicPr>
          <p:cNvPr id="7" name="Picture 6" descr="A person wearing a mask&#10;&#10;Description automatically generated">
            <a:extLst>
              <a:ext uri="{FF2B5EF4-FFF2-40B4-BE49-F238E27FC236}">
                <a16:creationId xmlns:a16="http://schemas.microsoft.com/office/drawing/2014/main" id="{0D80437F-5E51-CC30-5957-0371D6706F44}"/>
              </a:ext>
            </a:extLst>
          </p:cNvPr>
          <p:cNvPicPr>
            <a:picLocks noChangeAspect="1"/>
          </p:cNvPicPr>
          <p:nvPr/>
        </p:nvPicPr>
        <p:blipFill rotWithShape="1">
          <a:blip r:embed="rId3"/>
          <a:srcRect t="26881" r="12239"/>
          <a:stretch/>
        </p:blipFill>
        <p:spPr>
          <a:xfrm>
            <a:off x="1636713" y="4702175"/>
            <a:ext cx="1427163" cy="1593850"/>
          </a:xfrm>
          <a:prstGeom prst="rect">
            <a:avLst/>
          </a:prstGeom>
        </p:spPr>
      </p:pic>
      <p:pic>
        <p:nvPicPr>
          <p:cNvPr id="5" name="Picture 4" descr="A person wearing a mask and holding his hands up&#10;&#10;Description automatically generated">
            <a:extLst>
              <a:ext uri="{FF2B5EF4-FFF2-40B4-BE49-F238E27FC236}">
                <a16:creationId xmlns:a16="http://schemas.microsoft.com/office/drawing/2014/main" id="{82D98B8B-7D1A-323B-55C2-AC2040585D4A}"/>
              </a:ext>
            </a:extLst>
          </p:cNvPr>
          <p:cNvPicPr>
            <a:picLocks noChangeAspect="1"/>
          </p:cNvPicPr>
          <p:nvPr/>
        </p:nvPicPr>
        <p:blipFill rotWithShape="1">
          <a:blip r:embed="rId4"/>
          <a:srcRect l="7390" t="10671" r="12240"/>
          <a:stretch/>
        </p:blipFill>
        <p:spPr>
          <a:xfrm>
            <a:off x="3124200" y="1844675"/>
            <a:ext cx="2984500" cy="4449763"/>
          </a:xfrm>
          <a:prstGeom prst="rect">
            <a:avLst/>
          </a:prstGeom>
        </p:spPr>
      </p:pic>
      <p:pic>
        <p:nvPicPr>
          <p:cNvPr id="11" name="Picture 10" descr="A person wearing a mask and standing in a room&#10;&#10;Description automatically generated">
            <a:extLst>
              <a:ext uri="{FF2B5EF4-FFF2-40B4-BE49-F238E27FC236}">
                <a16:creationId xmlns:a16="http://schemas.microsoft.com/office/drawing/2014/main" id="{1D8CEA55-0D5B-F2AB-DC0C-84B20CD84275}"/>
              </a:ext>
            </a:extLst>
          </p:cNvPr>
          <p:cNvPicPr>
            <a:picLocks noChangeAspect="1"/>
          </p:cNvPicPr>
          <p:nvPr/>
        </p:nvPicPr>
        <p:blipFill rotWithShape="1">
          <a:blip r:embed="rId5"/>
          <a:srcRect t="23876"/>
          <a:stretch/>
        </p:blipFill>
        <p:spPr>
          <a:xfrm>
            <a:off x="6169025" y="1844675"/>
            <a:ext cx="4383088" cy="4449763"/>
          </a:xfrm>
          <a:prstGeom prst="rect">
            <a:avLst/>
          </a:prstGeom>
        </p:spPr>
      </p:pic>
      <p:sp>
        <p:nvSpPr>
          <p:cNvPr id="2" name="Title 1">
            <a:extLst>
              <a:ext uri="{FF2B5EF4-FFF2-40B4-BE49-F238E27FC236}">
                <a16:creationId xmlns:a16="http://schemas.microsoft.com/office/drawing/2014/main" id="{734BD523-83F5-43F5-D11C-EE3AECD4D74D}"/>
              </a:ext>
            </a:extLst>
          </p:cNvPr>
          <p:cNvSpPr>
            <a:spLocks noGrp="1"/>
          </p:cNvSpPr>
          <p:nvPr>
            <p:ph type="ctrTitle"/>
          </p:nvPr>
        </p:nvSpPr>
        <p:spPr>
          <a:xfrm>
            <a:off x="838200" y="184805"/>
            <a:ext cx="10515600" cy="1505883"/>
          </a:xfrm>
        </p:spPr>
        <p:txBody>
          <a:bodyPr vert="horz" lIns="91440" tIns="45720" rIns="91440" bIns="45720" rtlCol="0" anchor="ctr">
            <a:normAutofit/>
          </a:bodyPr>
          <a:lstStyle/>
          <a:p>
            <a:pPr algn="l"/>
            <a:r>
              <a:rPr lang="en-US" sz="5200" kern="1200" dirty="0">
                <a:solidFill>
                  <a:schemeClr val="tx1"/>
                </a:solidFill>
                <a:latin typeface="+mj-lt"/>
                <a:ea typeface="+mj-ea"/>
                <a:cs typeface="+mj-cs"/>
              </a:rPr>
              <a:t>Upper trapezius transfer</a:t>
            </a:r>
          </a:p>
        </p:txBody>
      </p:sp>
    </p:spTree>
    <p:extLst>
      <p:ext uri="{BB962C8B-B14F-4D97-AF65-F5344CB8AC3E}">
        <p14:creationId xmlns:p14="http://schemas.microsoft.com/office/powerpoint/2010/main" val="2707138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51C5E-5F2B-6855-4C77-E772D8B767EE}"/>
              </a:ext>
            </a:extLst>
          </p:cNvPr>
          <p:cNvSpPr>
            <a:spLocks noGrp="1"/>
          </p:cNvSpPr>
          <p:nvPr>
            <p:ph type="ctrTitle"/>
          </p:nvPr>
        </p:nvSpPr>
        <p:spPr>
          <a:xfrm>
            <a:off x="841248" y="4068772"/>
            <a:ext cx="10506456" cy="1110868"/>
          </a:xfrm>
        </p:spPr>
        <p:txBody>
          <a:bodyPr>
            <a:normAutofit/>
          </a:bodyPr>
          <a:lstStyle/>
          <a:p>
            <a:endParaRPr lang="en-EG" sz="5200"/>
          </a:p>
        </p:txBody>
      </p:sp>
      <p:sp>
        <p:nvSpPr>
          <p:cNvPr id="3" name="Subtitle 2">
            <a:extLst>
              <a:ext uri="{FF2B5EF4-FFF2-40B4-BE49-F238E27FC236}">
                <a16:creationId xmlns:a16="http://schemas.microsoft.com/office/drawing/2014/main" id="{AC705BBF-7B22-FB37-FCD4-8E55AE3360D5}"/>
              </a:ext>
            </a:extLst>
          </p:cNvPr>
          <p:cNvSpPr>
            <a:spLocks noGrp="1"/>
          </p:cNvSpPr>
          <p:nvPr>
            <p:ph type="subTitle" idx="1"/>
          </p:nvPr>
        </p:nvSpPr>
        <p:spPr>
          <a:xfrm>
            <a:off x="841248" y="5358142"/>
            <a:ext cx="10506456" cy="764161"/>
          </a:xfrm>
        </p:spPr>
        <p:txBody>
          <a:bodyPr>
            <a:normAutofit/>
          </a:bodyPr>
          <a:lstStyle/>
          <a:p>
            <a:endParaRPr lang="en-EG"/>
          </a:p>
        </p:txBody>
      </p:sp>
      <p:pic>
        <p:nvPicPr>
          <p:cNvPr id="11" name="Picture 10" descr="A person sitting on a bed&#10;&#10;Description automatically generated">
            <a:extLst>
              <a:ext uri="{FF2B5EF4-FFF2-40B4-BE49-F238E27FC236}">
                <a16:creationId xmlns:a16="http://schemas.microsoft.com/office/drawing/2014/main" id="{2B894076-0664-1F72-A191-D6A3BE9BCF44}"/>
              </a:ext>
            </a:extLst>
          </p:cNvPr>
          <p:cNvPicPr>
            <a:picLocks noChangeAspect="1"/>
          </p:cNvPicPr>
          <p:nvPr/>
        </p:nvPicPr>
        <p:blipFill rotWithShape="1">
          <a:blip r:embed="rId2"/>
          <a:srcRect l="20944" r="22226" b="3"/>
          <a:stretch/>
        </p:blipFill>
        <p:spPr>
          <a:xfrm>
            <a:off x="199115" y="2202826"/>
            <a:ext cx="2827865" cy="3731891"/>
          </a:xfrm>
          <a:prstGeom prst="rect">
            <a:avLst/>
          </a:prstGeom>
        </p:spPr>
      </p:pic>
      <p:pic>
        <p:nvPicPr>
          <p:cNvPr id="7" name="Picture 6" descr="A person with his arms up&#10;&#10;Description automatically generated">
            <a:extLst>
              <a:ext uri="{FF2B5EF4-FFF2-40B4-BE49-F238E27FC236}">
                <a16:creationId xmlns:a16="http://schemas.microsoft.com/office/drawing/2014/main" id="{4C08FC46-76BC-3696-CC31-ADDE86DD1650}"/>
              </a:ext>
            </a:extLst>
          </p:cNvPr>
          <p:cNvPicPr>
            <a:picLocks noChangeAspect="1"/>
          </p:cNvPicPr>
          <p:nvPr/>
        </p:nvPicPr>
        <p:blipFill rotWithShape="1">
          <a:blip r:embed="rId3"/>
          <a:srcRect t="282" r="-2" b="739"/>
          <a:stretch/>
        </p:blipFill>
        <p:spPr>
          <a:xfrm>
            <a:off x="3197088" y="2202826"/>
            <a:ext cx="2827865" cy="3731891"/>
          </a:xfrm>
          <a:prstGeom prst="rect">
            <a:avLst/>
          </a:prstGeom>
        </p:spPr>
      </p:pic>
      <p:pic>
        <p:nvPicPr>
          <p:cNvPr id="9" name="Picture 8" descr="A person with their hands behind their head&#10;&#10;Description automatically generated">
            <a:extLst>
              <a:ext uri="{FF2B5EF4-FFF2-40B4-BE49-F238E27FC236}">
                <a16:creationId xmlns:a16="http://schemas.microsoft.com/office/drawing/2014/main" id="{FB425702-FC2E-2F1C-EFF7-12DE985E5DAA}"/>
              </a:ext>
            </a:extLst>
          </p:cNvPr>
          <p:cNvPicPr>
            <a:picLocks noChangeAspect="1"/>
          </p:cNvPicPr>
          <p:nvPr/>
        </p:nvPicPr>
        <p:blipFill rotWithShape="1">
          <a:blip r:embed="rId4"/>
          <a:srcRect l="35396" r="7774" b="3"/>
          <a:stretch/>
        </p:blipFill>
        <p:spPr>
          <a:xfrm>
            <a:off x="6195061" y="2202826"/>
            <a:ext cx="2827865" cy="3731891"/>
          </a:xfrm>
          <a:prstGeom prst="rect">
            <a:avLst/>
          </a:prstGeom>
        </p:spPr>
      </p:pic>
      <p:pic>
        <p:nvPicPr>
          <p:cNvPr id="5" name="Picture 4" descr="A person wearing a white turban&#10;&#10;Description automatically generated">
            <a:extLst>
              <a:ext uri="{FF2B5EF4-FFF2-40B4-BE49-F238E27FC236}">
                <a16:creationId xmlns:a16="http://schemas.microsoft.com/office/drawing/2014/main" id="{93B120EF-7D48-DACA-FF8D-03DFF911AB1F}"/>
              </a:ext>
            </a:extLst>
          </p:cNvPr>
          <p:cNvPicPr>
            <a:picLocks noChangeAspect="1"/>
          </p:cNvPicPr>
          <p:nvPr/>
        </p:nvPicPr>
        <p:blipFill rotWithShape="1">
          <a:blip r:embed="rId5"/>
          <a:srcRect l="28028" r="15142" b="3"/>
          <a:stretch/>
        </p:blipFill>
        <p:spPr>
          <a:xfrm>
            <a:off x="9193034" y="2202826"/>
            <a:ext cx="2827865" cy="3731891"/>
          </a:xfrm>
          <a:prstGeom prst="rect">
            <a:avLst/>
          </a:prstGeom>
        </p:spPr>
      </p:pic>
      <p:sp>
        <p:nvSpPr>
          <p:cNvPr id="12" name="Title 1">
            <a:extLst>
              <a:ext uri="{FF2B5EF4-FFF2-40B4-BE49-F238E27FC236}">
                <a16:creationId xmlns:a16="http://schemas.microsoft.com/office/drawing/2014/main" id="{0947418B-6659-4250-2ED1-F06FC374E6F7}"/>
              </a:ext>
            </a:extLst>
          </p:cNvPr>
          <p:cNvSpPr txBox="1">
            <a:spLocks/>
          </p:cNvSpPr>
          <p:nvPr/>
        </p:nvSpPr>
        <p:spPr>
          <a:xfrm>
            <a:off x="838200" y="184805"/>
            <a:ext cx="10515600" cy="150588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200"/>
              <a:t>Upper trapezius transfer</a:t>
            </a:r>
            <a:endParaRPr lang="en-US" sz="5200" dirty="0"/>
          </a:p>
        </p:txBody>
      </p:sp>
    </p:spTree>
    <p:extLst>
      <p:ext uri="{BB962C8B-B14F-4D97-AF65-F5344CB8AC3E}">
        <p14:creationId xmlns:p14="http://schemas.microsoft.com/office/powerpoint/2010/main" val="1196259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2C75-4589-8F9F-6A28-DCEADC2FD617}"/>
              </a:ext>
            </a:extLst>
          </p:cNvPr>
          <p:cNvSpPr>
            <a:spLocks noGrp="1"/>
          </p:cNvSpPr>
          <p:nvPr>
            <p:ph type="ctrTitle"/>
          </p:nvPr>
        </p:nvSpPr>
        <p:spPr>
          <a:xfrm>
            <a:off x="638881" y="417576"/>
            <a:ext cx="10909640" cy="1249394"/>
          </a:xfrm>
        </p:spPr>
        <p:txBody>
          <a:bodyPr anchor="ctr">
            <a:normAutofit/>
          </a:bodyPr>
          <a:lstStyle/>
          <a:p>
            <a:r>
              <a:rPr lang="en-EG" sz="6600" dirty="0"/>
              <a:t>How to avoid…..</a:t>
            </a:r>
          </a:p>
        </p:txBody>
      </p:sp>
      <p:graphicFrame>
        <p:nvGraphicFramePr>
          <p:cNvPr id="4" name="Table 3">
            <a:extLst>
              <a:ext uri="{FF2B5EF4-FFF2-40B4-BE49-F238E27FC236}">
                <a16:creationId xmlns:a16="http://schemas.microsoft.com/office/drawing/2014/main" id="{7A0C6442-A0EF-0919-08E2-3C3249E99AC5}"/>
              </a:ext>
            </a:extLst>
          </p:cNvPr>
          <p:cNvGraphicFramePr>
            <a:graphicFrameLocks noGrp="1"/>
          </p:cNvGraphicFramePr>
          <p:nvPr>
            <p:extLst>
              <p:ext uri="{D42A27DB-BD31-4B8C-83A1-F6EECF244321}">
                <p14:modId xmlns:p14="http://schemas.microsoft.com/office/powerpoint/2010/main" val="3686998918"/>
              </p:ext>
            </p:extLst>
          </p:nvPr>
        </p:nvGraphicFramePr>
        <p:xfrm>
          <a:off x="277587" y="1666970"/>
          <a:ext cx="11707584" cy="5032350"/>
        </p:xfrm>
        <a:graphic>
          <a:graphicData uri="http://schemas.openxmlformats.org/drawingml/2006/table">
            <a:tbl>
              <a:tblPr/>
              <a:tblGrid>
                <a:gridCol w="3542551">
                  <a:extLst>
                    <a:ext uri="{9D8B030D-6E8A-4147-A177-3AD203B41FA5}">
                      <a16:colId xmlns:a16="http://schemas.microsoft.com/office/drawing/2014/main" val="3225388771"/>
                    </a:ext>
                  </a:extLst>
                </a:gridCol>
                <a:gridCol w="8165033">
                  <a:extLst>
                    <a:ext uri="{9D8B030D-6E8A-4147-A177-3AD203B41FA5}">
                      <a16:colId xmlns:a16="http://schemas.microsoft.com/office/drawing/2014/main" val="1211933386"/>
                    </a:ext>
                  </a:extLst>
                </a:gridCol>
              </a:tblGrid>
              <a:tr h="1043354">
                <a:tc>
                  <a:txBody>
                    <a:bodyPr/>
                    <a:lstStyle/>
                    <a:p>
                      <a:pPr fontAlgn="auto"/>
                      <a:r>
                        <a:rPr lang="en-US" sz="2800" b="0" dirty="0">
                          <a:effectLst/>
                        </a:rPr>
                        <a:t>Proximal humerus ORIF</a:t>
                      </a:r>
                    </a:p>
                  </a:txBody>
                  <a:tcPr marL="27965" marR="27965" marT="13981" marB="13981" anchor="ctr">
                    <a:lnL>
                      <a:noFill/>
                    </a:lnL>
                    <a:lnR>
                      <a:noFill/>
                    </a:lnR>
                    <a:lnT>
                      <a:noFill/>
                    </a:lnT>
                    <a:lnB>
                      <a:noFill/>
                    </a:lnB>
                  </a:tcPr>
                </a:tc>
                <a:tc>
                  <a:txBody>
                    <a:bodyPr/>
                    <a:lstStyle/>
                    <a:p>
                      <a:pPr fontAlgn="auto"/>
                      <a:r>
                        <a:rPr lang="en-US" sz="2800" b="0" dirty="0">
                          <a:effectLst/>
                        </a:rPr>
                        <a:t>Pass proximal humerus plate deep to axillary nerve to allow visualization above.</a:t>
                      </a:r>
                    </a:p>
                  </a:txBody>
                  <a:tcPr marL="27965" marR="27965" marT="13981" marB="13981" anchor="ctr">
                    <a:lnL>
                      <a:noFill/>
                    </a:lnL>
                    <a:lnR>
                      <a:noFill/>
                    </a:lnR>
                    <a:lnT>
                      <a:noFill/>
                    </a:lnT>
                    <a:lnB>
                      <a:noFill/>
                    </a:lnB>
                  </a:tcPr>
                </a:tc>
                <a:extLst>
                  <a:ext uri="{0D108BD9-81ED-4DB2-BD59-A6C34878D82A}">
                    <a16:rowId xmlns:a16="http://schemas.microsoft.com/office/drawing/2014/main" val="408179292"/>
                  </a:ext>
                </a:extLst>
              </a:tr>
              <a:tr h="1043354">
                <a:tc>
                  <a:txBody>
                    <a:bodyPr/>
                    <a:lstStyle/>
                    <a:p>
                      <a:pPr fontAlgn="auto"/>
                      <a:r>
                        <a:rPr lang="en-US" sz="2800" b="0">
                          <a:effectLst/>
                        </a:rPr>
                        <a:t>Shoulder manipulation for dislocation</a:t>
                      </a:r>
                    </a:p>
                  </a:txBody>
                  <a:tcPr marL="27965" marR="27965" marT="13981" marB="13981" anchor="ctr">
                    <a:lnL>
                      <a:noFill/>
                    </a:lnL>
                    <a:lnR>
                      <a:noFill/>
                    </a:lnR>
                    <a:lnT>
                      <a:noFill/>
                    </a:lnT>
                    <a:lnB>
                      <a:noFill/>
                    </a:lnB>
                  </a:tcPr>
                </a:tc>
                <a:tc>
                  <a:txBody>
                    <a:bodyPr/>
                    <a:lstStyle/>
                    <a:p>
                      <a:pPr fontAlgn="auto"/>
                      <a:r>
                        <a:rPr lang="en-US" sz="2800" b="0" dirty="0">
                          <a:effectLst/>
                        </a:rPr>
                        <a:t>Assess fully for neurological deficit prior to reduction. Perform reduction within 12 </a:t>
                      </a:r>
                      <a:r>
                        <a:rPr lang="en-US" sz="2800" b="0" dirty="0" err="1">
                          <a:effectLst/>
                        </a:rPr>
                        <a:t>hrs</a:t>
                      </a:r>
                      <a:r>
                        <a:rPr lang="en-US" sz="2800" b="0" dirty="0">
                          <a:effectLst/>
                        </a:rPr>
                        <a:t> of injury.</a:t>
                      </a:r>
                    </a:p>
                  </a:txBody>
                  <a:tcPr marL="27965" marR="27965" marT="13981" marB="13981" anchor="ctr">
                    <a:lnL>
                      <a:noFill/>
                    </a:lnL>
                    <a:lnR>
                      <a:noFill/>
                    </a:lnR>
                    <a:lnT>
                      <a:noFill/>
                    </a:lnT>
                    <a:lnB>
                      <a:noFill/>
                    </a:lnB>
                  </a:tcPr>
                </a:tc>
                <a:extLst>
                  <a:ext uri="{0D108BD9-81ED-4DB2-BD59-A6C34878D82A}">
                    <a16:rowId xmlns:a16="http://schemas.microsoft.com/office/drawing/2014/main" val="1010931766"/>
                  </a:ext>
                </a:extLst>
              </a:tr>
              <a:tr h="1043354">
                <a:tc>
                  <a:txBody>
                    <a:bodyPr/>
                    <a:lstStyle/>
                    <a:p>
                      <a:pPr fontAlgn="auto"/>
                      <a:r>
                        <a:rPr lang="en-US" sz="2800" b="0">
                          <a:effectLst/>
                        </a:rPr>
                        <a:t>Scapular ORIF</a:t>
                      </a:r>
                      <a:br>
                        <a:rPr lang="en-US" sz="2800" b="0">
                          <a:effectLst/>
                        </a:rPr>
                      </a:br>
                      <a:endParaRPr lang="en-US" sz="2800" b="0">
                        <a:effectLst/>
                      </a:endParaRPr>
                    </a:p>
                  </a:txBody>
                  <a:tcPr marL="27965" marR="27965" marT="13981" marB="13981" anchor="ctr">
                    <a:lnL>
                      <a:noFill/>
                    </a:lnL>
                    <a:lnR>
                      <a:noFill/>
                    </a:lnR>
                    <a:lnT>
                      <a:noFill/>
                    </a:lnT>
                    <a:lnB>
                      <a:noFill/>
                    </a:lnB>
                  </a:tcPr>
                </a:tc>
                <a:tc>
                  <a:txBody>
                    <a:bodyPr/>
                    <a:lstStyle/>
                    <a:p>
                      <a:pPr fontAlgn="auto"/>
                      <a:r>
                        <a:rPr lang="en-US" sz="2800" b="0" dirty="0">
                          <a:effectLst/>
                        </a:rPr>
                        <a:t>The use of inter-muscular windows in the </a:t>
                      </a:r>
                      <a:r>
                        <a:rPr lang="en-US" sz="2800" b="0" dirty="0" err="1">
                          <a:effectLst/>
                        </a:rPr>
                        <a:t>Judet</a:t>
                      </a:r>
                      <a:r>
                        <a:rPr lang="en-US" sz="2800" b="0" dirty="0">
                          <a:effectLst/>
                        </a:rPr>
                        <a:t> approach.</a:t>
                      </a:r>
                    </a:p>
                  </a:txBody>
                  <a:tcPr marL="27965" marR="27965" marT="13981" marB="13981" anchor="ctr">
                    <a:lnL>
                      <a:noFill/>
                    </a:lnL>
                    <a:lnR>
                      <a:noFill/>
                    </a:lnR>
                    <a:lnT>
                      <a:noFill/>
                    </a:lnT>
                    <a:lnB>
                      <a:noFill/>
                    </a:lnB>
                  </a:tcPr>
                </a:tc>
                <a:extLst>
                  <a:ext uri="{0D108BD9-81ED-4DB2-BD59-A6C34878D82A}">
                    <a16:rowId xmlns:a16="http://schemas.microsoft.com/office/drawing/2014/main" val="4149477381"/>
                  </a:ext>
                </a:extLst>
              </a:tr>
              <a:tr h="594166">
                <a:tc>
                  <a:txBody>
                    <a:bodyPr/>
                    <a:lstStyle/>
                    <a:p>
                      <a:pPr fontAlgn="auto"/>
                      <a:r>
                        <a:rPr lang="en-US" sz="2800" b="0">
                          <a:effectLst/>
                        </a:rPr>
                        <a:t>Shoulder stabilization</a:t>
                      </a:r>
                    </a:p>
                  </a:txBody>
                  <a:tcPr marL="27965" marR="27965" marT="13981" marB="13981" anchor="ctr">
                    <a:lnL>
                      <a:noFill/>
                    </a:lnL>
                    <a:lnR>
                      <a:noFill/>
                    </a:lnR>
                    <a:lnT>
                      <a:noFill/>
                    </a:lnT>
                    <a:lnB>
                      <a:noFill/>
                    </a:lnB>
                  </a:tcPr>
                </a:tc>
                <a:tc>
                  <a:txBody>
                    <a:bodyPr/>
                    <a:lstStyle/>
                    <a:p>
                      <a:pPr fontAlgn="auto"/>
                      <a:endParaRPr lang="en-EG" sz="2800" b="0">
                        <a:effectLst/>
                      </a:endParaRPr>
                    </a:p>
                  </a:txBody>
                  <a:tcPr marL="27965" marR="27965" marT="13981" marB="13981" anchor="ctr">
                    <a:lnL>
                      <a:noFill/>
                    </a:lnL>
                    <a:lnR>
                      <a:noFill/>
                    </a:lnR>
                    <a:lnT>
                      <a:noFill/>
                    </a:lnT>
                    <a:lnB>
                      <a:noFill/>
                    </a:lnB>
                  </a:tcPr>
                </a:tc>
                <a:extLst>
                  <a:ext uri="{0D108BD9-81ED-4DB2-BD59-A6C34878D82A}">
                    <a16:rowId xmlns:a16="http://schemas.microsoft.com/office/drawing/2014/main" val="4090034987"/>
                  </a:ext>
                </a:extLst>
              </a:tr>
              <a:tr h="1043354">
                <a:tc>
                  <a:txBody>
                    <a:bodyPr/>
                    <a:lstStyle/>
                    <a:p>
                      <a:pPr fontAlgn="auto"/>
                      <a:r>
                        <a:rPr lang="en-US" sz="2800" b="0">
                          <a:effectLst/>
                        </a:rPr>
                        <a:t>Humeral shaft ORIF</a:t>
                      </a:r>
                    </a:p>
                  </a:txBody>
                  <a:tcPr marL="27965" marR="27965" marT="13981" marB="13981" anchor="ctr">
                    <a:lnL>
                      <a:noFill/>
                    </a:lnL>
                    <a:lnR>
                      <a:noFill/>
                    </a:lnR>
                    <a:lnT>
                      <a:noFill/>
                    </a:lnT>
                    <a:lnB>
                      <a:noFill/>
                    </a:lnB>
                  </a:tcPr>
                </a:tc>
                <a:tc>
                  <a:txBody>
                    <a:bodyPr/>
                    <a:lstStyle/>
                    <a:p>
                      <a:pPr fontAlgn="auto"/>
                      <a:r>
                        <a:rPr lang="en-US" sz="2800" b="0" dirty="0">
                          <a:effectLst/>
                        </a:rPr>
                        <a:t>Exposure and protection of nerve throughout ORIF.</a:t>
                      </a:r>
                      <a:r>
                        <a:rPr lang="en-US" sz="2800" b="0" u="sng" baseline="30000" dirty="0">
                          <a:solidFill>
                            <a:srgbClr val="4C2C92"/>
                          </a:solidFill>
                          <a:effectLst/>
                        </a:rPr>
                        <a:t> </a:t>
                      </a:r>
                      <a:r>
                        <a:rPr lang="en-US" sz="2800" b="0" dirty="0">
                          <a:effectLst/>
                        </a:rPr>
                        <a:t> Variety of exposures provided by posterior approaches.</a:t>
                      </a:r>
                    </a:p>
                  </a:txBody>
                  <a:tcPr marL="27965" marR="27965" marT="13981" marB="13981" anchor="ctr">
                    <a:lnL>
                      <a:noFill/>
                    </a:lnL>
                    <a:lnR>
                      <a:noFill/>
                    </a:lnR>
                    <a:lnT>
                      <a:noFill/>
                    </a:lnT>
                    <a:lnB>
                      <a:noFill/>
                    </a:lnB>
                  </a:tcPr>
                </a:tc>
                <a:extLst>
                  <a:ext uri="{0D108BD9-81ED-4DB2-BD59-A6C34878D82A}">
                    <a16:rowId xmlns:a16="http://schemas.microsoft.com/office/drawing/2014/main" val="463445443"/>
                  </a:ext>
                </a:extLst>
              </a:tr>
            </a:tbl>
          </a:graphicData>
        </a:graphic>
      </p:graphicFrame>
    </p:spTree>
    <p:extLst>
      <p:ext uri="{BB962C8B-B14F-4D97-AF65-F5344CB8AC3E}">
        <p14:creationId xmlns:p14="http://schemas.microsoft.com/office/powerpoint/2010/main" val="116138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E684-6E81-2E2F-D0FF-8BA1CD980554}"/>
              </a:ext>
            </a:extLst>
          </p:cNvPr>
          <p:cNvSpPr>
            <a:spLocks noGrp="1"/>
          </p:cNvSpPr>
          <p:nvPr>
            <p:ph type="ctrTitle"/>
          </p:nvPr>
        </p:nvSpPr>
        <p:spPr>
          <a:xfrm>
            <a:off x="1524000" y="318978"/>
            <a:ext cx="9144000" cy="1021944"/>
          </a:xfrm>
        </p:spPr>
        <p:txBody>
          <a:bodyPr/>
          <a:lstStyle/>
          <a:p>
            <a:r>
              <a:rPr lang="en-EG" dirty="0"/>
              <a:t>Take home message</a:t>
            </a:r>
          </a:p>
        </p:txBody>
      </p:sp>
      <p:sp>
        <p:nvSpPr>
          <p:cNvPr id="3" name="Subtitle 2">
            <a:extLst>
              <a:ext uri="{FF2B5EF4-FFF2-40B4-BE49-F238E27FC236}">
                <a16:creationId xmlns:a16="http://schemas.microsoft.com/office/drawing/2014/main" id="{22D54CC3-0DFD-7617-E918-70864692F9B5}"/>
              </a:ext>
            </a:extLst>
          </p:cNvPr>
          <p:cNvSpPr>
            <a:spLocks noGrp="1"/>
          </p:cNvSpPr>
          <p:nvPr>
            <p:ph type="subTitle" idx="1"/>
          </p:nvPr>
        </p:nvSpPr>
        <p:spPr>
          <a:xfrm>
            <a:off x="538842" y="1649186"/>
            <a:ext cx="11348357" cy="4889836"/>
          </a:xfrm>
        </p:spPr>
        <p:txBody>
          <a:bodyPr>
            <a:normAutofit lnSpcReduction="10000"/>
          </a:bodyPr>
          <a:lstStyle/>
          <a:p>
            <a:pPr marL="342900" indent="-342900" algn="l">
              <a:buFont typeface="Arial" panose="020B0604020202020204" pitchFamily="34" charset="0"/>
              <a:buChar char="•"/>
            </a:pPr>
            <a:r>
              <a:rPr lang="en-EG" sz="2800" dirty="0"/>
              <a:t>Axillary nerve palsy (traumatic, iatrogenic)</a:t>
            </a:r>
          </a:p>
          <a:p>
            <a:pPr marL="342900" indent="-342900" algn="l">
              <a:buFont typeface="Arial" panose="020B0604020202020204" pitchFamily="34" charset="0"/>
              <a:buChar char="•"/>
            </a:pPr>
            <a:r>
              <a:rPr lang="en-EG" sz="2800" dirty="0"/>
              <a:t>Open traumatic -&gt; Immediate exploration</a:t>
            </a:r>
          </a:p>
          <a:p>
            <a:pPr marL="342900" indent="-342900" algn="l">
              <a:buFont typeface="Arial" panose="020B0604020202020204" pitchFamily="34" charset="0"/>
              <a:buChar char="•"/>
            </a:pPr>
            <a:r>
              <a:rPr lang="en-EG" sz="2800" dirty="0"/>
              <a:t>Closed traumatic -&gt; Surgical exploration if failed conservative 3 months</a:t>
            </a:r>
          </a:p>
          <a:p>
            <a:pPr marL="342900" indent="-342900" algn="l">
              <a:buFont typeface="Arial" panose="020B0604020202020204" pitchFamily="34" charset="0"/>
              <a:buChar char="•"/>
            </a:pPr>
            <a:r>
              <a:rPr lang="en-EG" sz="2800" dirty="0"/>
              <a:t>Iatrogenic -&gt; S</a:t>
            </a:r>
            <a:r>
              <a:rPr lang="en-US" sz="2800" dirty="0"/>
              <a:t>u</a:t>
            </a:r>
            <a:r>
              <a:rPr lang="en-EG" sz="2800" dirty="0"/>
              <a:t>rgical repair if recognised intraoperative, If not follow traumatic cases</a:t>
            </a:r>
          </a:p>
          <a:p>
            <a:pPr marL="342900" indent="-342900" algn="l">
              <a:buFont typeface="Arial" panose="020B0604020202020204" pitchFamily="34" charset="0"/>
              <a:buChar char="•"/>
            </a:pPr>
            <a:r>
              <a:rPr lang="en-EG" sz="2800" dirty="0"/>
              <a:t>Surgery (Neurolysis, Direct repair, Nerve graft, Nerve transfer)</a:t>
            </a:r>
          </a:p>
          <a:p>
            <a:pPr marL="342900" indent="-342900" algn="l">
              <a:buFont typeface="Arial" panose="020B0604020202020204" pitchFamily="34" charset="0"/>
              <a:buChar char="•"/>
            </a:pPr>
            <a:r>
              <a:rPr lang="en-EG" sz="2800" dirty="0"/>
              <a:t>Surgical repair results 46-86 % MRC 3 or more</a:t>
            </a:r>
          </a:p>
          <a:p>
            <a:pPr marL="342900" indent="-342900" algn="l">
              <a:buFont typeface="Arial" panose="020B0604020202020204" pitchFamily="34" charset="0"/>
              <a:buChar char="•"/>
            </a:pPr>
            <a:r>
              <a:rPr lang="en-EG" sz="2800" dirty="0"/>
              <a:t>Tendon transfer for late cases (&gt;1 yr)</a:t>
            </a:r>
          </a:p>
          <a:p>
            <a:pPr marL="342900" indent="-342900" algn="l">
              <a:buFont typeface="Arial" panose="020B0604020202020204" pitchFamily="34" charset="0"/>
              <a:buChar char="•"/>
            </a:pPr>
            <a:r>
              <a:rPr lang="en-EG" sz="2800" dirty="0"/>
              <a:t>Tendon transfer results 36-66 % Satisfactory abduction</a:t>
            </a:r>
          </a:p>
          <a:p>
            <a:pPr marL="342900" indent="-342900" algn="l">
              <a:buFont typeface="Arial" panose="020B0604020202020204" pitchFamily="34" charset="0"/>
              <a:buChar char="•"/>
            </a:pPr>
            <a:r>
              <a:rPr lang="en-EG" sz="2800" dirty="0"/>
              <a:t>PREVENTION IS BETTER THAN CURE</a:t>
            </a:r>
          </a:p>
        </p:txBody>
      </p:sp>
    </p:spTree>
    <p:extLst>
      <p:ext uri="{BB962C8B-B14F-4D97-AF65-F5344CB8AC3E}">
        <p14:creationId xmlns:p14="http://schemas.microsoft.com/office/powerpoint/2010/main" val="140677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OME | EGSSA">
            <a:extLst>
              <a:ext uri="{FF2B5EF4-FFF2-40B4-BE49-F238E27FC236}">
                <a16:creationId xmlns:a16="http://schemas.microsoft.com/office/drawing/2014/main" id="{EC3D549C-2B2B-1F49-D112-ECAA620568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16" b="22470"/>
          <a:stretch/>
        </p:blipFill>
        <p:spPr bwMode="auto">
          <a:xfrm>
            <a:off x="4804343" y="105941"/>
            <a:ext cx="2449285" cy="26794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logo with bones and text&#10;&#10;Description automatically generated">
            <a:extLst>
              <a:ext uri="{FF2B5EF4-FFF2-40B4-BE49-F238E27FC236}">
                <a16:creationId xmlns:a16="http://schemas.microsoft.com/office/drawing/2014/main" id="{17E34A65-6284-A4D1-7BB2-8B5354401A8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15433" y="2151728"/>
            <a:ext cx="2588404" cy="2554544"/>
          </a:xfrm>
          <a:prstGeom prst="rect">
            <a:avLst/>
          </a:prstGeom>
        </p:spPr>
      </p:pic>
      <p:pic>
        <p:nvPicPr>
          <p:cNvPr id="5" name="Picture 4" descr="A logo of a shoulder and elbow society&#10;&#10;Description automatically generated">
            <a:extLst>
              <a:ext uri="{FF2B5EF4-FFF2-40B4-BE49-F238E27FC236}">
                <a16:creationId xmlns:a16="http://schemas.microsoft.com/office/drawing/2014/main" id="{411EA157-E765-946A-59A1-EB91CFC5C94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154135" y="1930121"/>
            <a:ext cx="3288702" cy="3107395"/>
          </a:xfrm>
          <a:prstGeom prst="rect">
            <a:avLst/>
          </a:prstGeom>
        </p:spPr>
      </p:pic>
      <p:pic>
        <p:nvPicPr>
          <p:cNvPr id="6" name="Picture 5">
            <a:extLst>
              <a:ext uri="{FF2B5EF4-FFF2-40B4-BE49-F238E27FC236}">
                <a16:creationId xmlns:a16="http://schemas.microsoft.com/office/drawing/2014/main" id="{CADD9B18-ED98-3397-0958-467BB845DB66}"/>
              </a:ext>
            </a:extLst>
          </p:cNvPr>
          <p:cNvPicPr>
            <a:picLocks noChangeAspect="1"/>
          </p:cNvPicPr>
          <p:nvPr/>
        </p:nvPicPr>
        <p:blipFill>
          <a:blip r:embed="rId5"/>
          <a:stretch>
            <a:fillRect/>
          </a:stretch>
        </p:blipFill>
        <p:spPr>
          <a:xfrm>
            <a:off x="4664718" y="2749418"/>
            <a:ext cx="2728533" cy="4057362"/>
          </a:xfrm>
          <a:prstGeom prst="rect">
            <a:avLst/>
          </a:prstGeom>
        </p:spPr>
      </p:pic>
      <p:sp>
        <p:nvSpPr>
          <p:cNvPr id="9" name="Title 8">
            <a:extLst>
              <a:ext uri="{FF2B5EF4-FFF2-40B4-BE49-F238E27FC236}">
                <a16:creationId xmlns:a16="http://schemas.microsoft.com/office/drawing/2014/main" id="{63FA2949-8EAA-A704-15B8-5B3C40256082}"/>
              </a:ext>
            </a:extLst>
          </p:cNvPr>
          <p:cNvSpPr>
            <a:spLocks noGrp="1"/>
          </p:cNvSpPr>
          <p:nvPr>
            <p:ph type="title"/>
          </p:nvPr>
        </p:nvSpPr>
        <p:spPr/>
        <p:txBody>
          <a:bodyPr/>
          <a:lstStyle/>
          <a:p>
            <a:endParaRPr lang="en-EG"/>
          </a:p>
        </p:txBody>
      </p:sp>
    </p:spTree>
    <p:extLst>
      <p:ext uri="{BB962C8B-B14F-4D97-AF65-F5344CB8AC3E}">
        <p14:creationId xmlns:p14="http://schemas.microsoft.com/office/powerpoint/2010/main" val="38977893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3570</TotalTime>
  <Words>2163</Words>
  <Application>Microsoft Macintosh PowerPoint</Application>
  <PresentationFormat>Widescreen</PresentationFormat>
  <Paragraphs>274</Paragraphs>
  <Slides>47</Slides>
  <Notes>1</Notes>
  <HiddenSlides>15</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47</vt:i4>
      </vt:variant>
    </vt:vector>
  </HeadingPairs>
  <TitlesOfParts>
    <vt:vector size="61" baseType="lpstr">
      <vt:lpstr>AdvOT82c4f4c4</vt:lpstr>
      <vt:lpstr>AdvTTeeb42827.I</vt:lpstr>
      <vt:lpstr>Arial</vt:lpstr>
      <vt:lpstr>Calibri</vt:lpstr>
      <vt:lpstr>Calibri Light</vt:lpstr>
      <vt:lpstr>Cambria</vt:lpstr>
      <vt:lpstr>ElsevierGulliver</vt:lpstr>
      <vt:lpstr>ff4</vt:lpstr>
      <vt:lpstr>Helvetica</vt:lpstr>
      <vt:lpstr>Source Sans Pro Black</vt:lpstr>
      <vt:lpstr>Times</vt:lpstr>
      <vt:lpstr>Times New Roman</vt:lpstr>
      <vt:lpstr>TrebuchetMS</vt:lpstr>
      <vt:lpstr>Office Theme</vt:lpstr>
      <vt:lpstr>PowerPoint Presentation</vt:lpstr>
      <vt:lpstr>PowerPoint Presentation</vt:lpstr>
      <vt:lpstr>The first Symposium on Surgery of the Shoulder Region was held in Montreal in 1963, </vt:lpstr>
      <vt:lpstr>Objectives</vt:lpstr>
      <vt:lpstr>Introduction</vt:lpstr>
      <vt:lpstr>Axillary (C5,6)</vt:lpstr>
      <vt:lpstr>Axillary (C5,6)</vt:lpstr>
      <vt:lpstr>Axillary (C5,6)</vt:lpstr>
      <vt:lpstr>INCIDENCE </vt:lpstr>
      <vt:lpstr>Terrible Shoulder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Iatrogenic Nerve Injuries</vt:lpstr>
      <vt:lpstr>PowerPoint Presentation</vt:lpstr>
      <vt:lpstr>PowerPoint Presentation</vt:lpstr>
      <vt:lpstr>PowerPoint Presentation</vt:lpstr>
      <vt:lpstr>The majority Neurapraxia or Axonotmesis,  Improve and demonstrate satisfactory functional recovery.  Neurapraxia should show full recovery within three months,  Low-grade axonotmesis should show indications of reinnervation within three months, and established recovery by six to seven months. Deep muscle tenderness will often precede any electrophysiological evidence of muscle reinnervation,  </vt:lpstr>
      <vt:lpstr>INDICATIONS AND TYPES OF SURGERY </vt:lpstr>
      <vt:lpstr>PowerPoint Presentation</vt:lpstr>
      <vt:lpstr>PowerPoint Presentation</vt:lpstr>
      <vt:lpstr>Iatrogenic Axillary Nerve Palsy</vt:lpstr>
      <vt:lpstr>PowerPoint Presentation</vt:lpstr>
      <vt:lpstr>Results</vt:lpstr>
      <vt:lpstr>TENDON TRANSFER</vt:lpstr>
      <vt:lpstr>TENDON TRANSFER</vt:lpstr>
      <vt:lpstr>TENDON TRANSFER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Upper trapezius transfer</vt:lpstr>
      <vt:lpstr>PowerPoint Presentation</vt:lpstr>
      <vt:lpstr>How to avoid…..</vt:lpstr>
      <vt:lpstr>Take home message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Mohamed Kotb</dc:creator>
  <cp:lastModifiedBy>Dr Mohamed Kotb</cp:lastModifiedBy>
  <cp:revision>6</cp:revision>
  <dcterms:created xsi:type="dcterms:W3CDTF">2023-11-08T21:28:06Z</dcterms:created>
  <dcterms:modified xsi:type="dcterms:W3CDTF">2023-12-28T07:39:08Z</dcterms:modified>
</cp:coreProperties>
</file>