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343" r:id="rId4"/>
    <p:sldId id="258" r:id="rId5"/>
    <p:sldId id="365" r:id="rId6"/>
    <p:sldId id="344" r:id="rId7"/>
    <p:sldId id="261" r:id="rId8"/>
    <p:sldId id="262" r:id="rId9"/>
    <p:sldId id="264" r:id="rId10"/>
    <p:sldId id="366" r:id="rId11"/>
    <p:sldId id="368" r:id="rId12"/>
    <p:sldId id="390" r:id="rId13"/>
    <p:sldId id="369" r:id="rId14"/>
    <p:sldId id="268" r:id="rId15"/>
    <p:sldId id="370" r:id="rId16"/>
    <p:sldId id="391" r:id="rId17"/>
    <p:sldId id="373" r:id="rId18"/>
    <p:sldId id="375" r:id="rId19"/>
    <p:sldId id="374" r:id="rId20"/>
    <p:sldId id="372" r:id="rId21"/>
    <p:sldId id="269" r:id="rId22"/>
    <p:sldId id="437" r:id="rId23"/>
    <p:sldId id="376" r:id="rId24"/>
    <p:sldId id="378" r:id="rId25"/>
    <p:sldId id="379" r:id="rId26"/>
    <p:sldId id="356" r:id="rId27"/>
    <p:sldId id="283" r:id="rId28"/>
    <p:sldId id="284" r:id="rId29"/>
    <p:sldId id="285" r:id="rId30"/>
    <p:sldId id="286" r:id="rId31"/>
    <p:sldId id="380" r:id="rId32"/>
    <p:sldId id="381" r:id="rId33"/>
    <p:sldId id="392" r:id="rId34"/>
    <p:sldId id="382" r:id="rId35"/>
    <p:sldId id="384" r:id="rId36"/>
    <p:sldId id="389" r:id="rId37"/>
    <p:sldId id="388" r:id="rId38"/>
    <p:sldId id="387" r:id="rId39"/>
    <p:sldId id="383" r:id="rId40"/>
    <p:sldId id="394" r:id="rId41"/>
    <p:sldId id="395" r:id="rId42"/>
    <p:sldId id="398" r:id="rId43"/>
    <p:sldId id="397" r:id="rId44"/>
    <p:sldId id="396" r:id="rId45"/>
    <p:sldId id="399" r:id="rId46"/>
    <p:sldId id="358" r:id="rId47"/>
    <p:sldId id="402" r:id="rId48"/>
    <p:sldId id="406" r:id="rId49"/>
    <p:sldId id="405" r:id="rId50"/>
    <p:sldId id="404" r:id="rId51"/>
    <p:sldId id="403" r:id="rId52"/>
    <p:sldId id="407" r:id="rId53"/>
    <p:sldId id="411" r:id="rId54"/>
    <p:sldId id="436" r:id="rId55"/>
    <p:sldId id="410" r:id="rId56"/>
    <p:sldId id="409" r:id="rId57"/>
    <p:sldId id="364" r:id="rId58"/>
    <p:sldId id="435" r:id="rId59"/>
    <p:sldId id="440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1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B5FA946-B39D-42B8-AF4C-90CD44783675}" type="datetimeFigureOut">
              <a:rPr lang="ar-EG" smtClean="0"/>
              <a:t>16/06/1445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68C9BEB-5347-4537-A98B-FF61700C9F3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3996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928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1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56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45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11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95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9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54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6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4B2CF-AC5B-46F0-A650-12D52A72583B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8C77A-6F75-4302-B107-3A65B217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5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54.png"/><Relationship Id="rId4" Type="http://schemas.openxmlformats.org/officeDocument/2006/relationships/video" Target="../media/media2.mp4"/><Relationship Id="rId9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565" y="1367245"/>
            <a:ext cx="9352473" cy="1590765"/>
          </a:xfrm>
        </p:spPr>
        <p:txBody>
          <a:bodyPr>
            <a:normAutofit/>
          </a:bodyPr>
          <a:lstStyle/>
          <a:p>
            <a:r>
              <a:rPr lang="en-US" sz="4900" b="1" dirty="0">
                <a:solidFill>
                  <a:srgbClr val="002060"/>
                </a:solidFill>
              </a:rPr>
              <a:t>Arthroscopic release of post-traumatic stiff elbow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39" y="1461326"/>
            <a:ext cx="11953750" cy="4875711"/>
          </a:xfrm>
        </p:spPr>
        <p:txBody>
          <a:bodyPr>
            <a:normAutofit/>
          </a:bodyPr>
          <a:lstStyle/>
          <a:p>
            <a:endParaRPr lang="en-US" sz="2900" dirty="0"/>
          </a:p>
          <a:p>
            <a:endParaRPr lang="en-US" sz="2900" dirty="0"/>
          </a:p>
          <a:p>
            <a:endParaRPr lang="en-US" sz="2900" dirty="0"/>
          </a:p>
          <a:p>
            <a:endParaRPr lang="en-US" sz="2900" dirty="0"/>
          </a:p>
          <a:p>
            <a:endParaRPr lang="en-US" sz="2900" dirty="0"/>
          </a:p>
          <a:p>
            <a:endParaRPr lang="en-US" sz="2900" dirty="0"/>
          </a:p>
          <a:p>
            <a:r>
              <a:rPr lang="en-US" sz="2900" dirty="0"/>
              <a:t>By</a:t>
            </a:r>
            <a:r>
              <a:rPr lang="en-US" sz="2900" b="1" dirty="0"/>
              <a:t> Ahmed Abdel </a:t>
            </a:r>
            <a:r>
              <a:rPr lang="en-US" sz="2900" b="1" dirty="0" err="1"/>
              <a:t>Sattar</a:t>
            </a:r>
            <a:r>
              <a:rPr lang="en-US" sz="2900" b="1" dirty="0"/>
              <a:t> Ibrahim</a:t>
            </a:r>
            <a:endParaRPr lang="en-US" sz="2900" dirty="0"/>
          </a:p>
          <a:p>
            <a:r>
              <a:rPr lang="en-US" sz="1900" dirty="0"/>
              <a:t>lecturer at Upper limb and Microsurgery unit</a:t>
            </a:r>
            <a:r>
              <a:rPr lang="en-US" dirty="0"/>
              <a:t>.</a:t>
            </a:r>
          </a:p>
          <a:p>
            <a:r>
              <a:rPr lang="en-US" sz="1800" dirty="0"/>
              <a:t>MD. Orthopedics surgery, Cairo university </a:t>
            </a:r>
            <a:endParaRPr lang="en-GB" sz="1800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31" y="435431"/>
            <a:ext cx="1168434" cy="1727197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5" y="2496460"/>
            <a:ext cx="1270000" cy="156853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9" y="4315358"/>
            <a:ext cx="1309326" cy="202167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870" y="3127333"/>
            <a:ext cx="3326130" cy="373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841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05" y="798489"/>
            <a:ext cx="7856113" cy="875764"/>
          </a:xfrm>
        </p:spPr>
        <p:txBody>
          <a:bodyPr>
            <a:noAutofit/>
          </a:bodyPr>
          <a:lstStyle/>
          <a:p>
            <a:pPr marL="685800" indent="-685800">
              <a:buClr>
                <a:schemeClr val="tx2"/>
              </a:buClr>
              <a:buFont typeface="Arial" pitchFamily="34" charset="0"/>
              <a:buChar char="•"/>
            </a:pPr>
            <a:br>
              <a:rPr lang="en-US" sz="5400" b="1" dirty="0"/>
            </a:br>
            <a:br>
              <a:rPr lang="en-US" sz="5400" b="1" dirty="0"/>
            </a:br>
            <a:br>
              <a:rPr lang="en-US" sz="5400" b="1" dirty="0"/>
            </a:br>
            <a:br>
              <a:rPr lang="en-US" sz="5400" b="1" dirty="0"/>
            </a:br>
            <a:br>
              <a:rPr lang="en-US" sz="5400" b="1" dirty="0"/>
            </a:br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Points to be covered</a:t>
            </a:r>
            <a:br>
              <a:rPr lang="en-US" sz="5400" b="1" dirty="0"/>
            </a:br>
            <a:br>
              <a:rPr lang="en-US" sz="5400" dirty="0"/>
            </a:br>
            <a:r>
              <a:rPr lang="en-US" sz="5400" dirty="0"/>
              <a:t>-</a:t>
            </a:r>
            <a:r>
              <a:rPr lang="en-US" sz="3200" dirty="0"/>
              <a:t>Background and literature review.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-Patients and methods.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-Results.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-Discussion.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-Summary and conclusion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888660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493655467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411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Introduction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45" y="1365161"/>
            <a:ext cx="10954555" cy="4811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normal arc of motion of the elbow is from 0 to 145 degrees of flexion ,but arc of motion between 30 and 130 degrees is enough to perform 90% of the activities of daily living excluding sports and work activities.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normal range of forearm supination averages about 85 degrees. This is approximately 5 to 10 degrees more than the mean normal range of pronation, which averages about 80 degrees.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734673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4171"/>
            <a:ext cx="10548257" cy="6002792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Most activities of daily living can be accomplished with 100 degrees of forearm rotation (50 degrees of pronation and 50 degrees of supination).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Stiff elbow has been defined as an elbow with a reduction in extension greater than 30 degrees and/or a flexion less than 130 degrees.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7832774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Relevant Anatomy and biomechanics </a:t>
            </a:r>
          </a:p>
        </p:txBody>
      </p:sp>
    </p:spTree>
    <p:extLst>
      <p:ext uri="{BB962C8B-B14F-4D97-AF65-F5344CB8AC3E}">
        <p14:creationId xmlns:p14="http://schemas.microsoft.com/office/powerpoint/2010/main" val="3968514587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245" y="-174172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Relevant Anatomy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3029" y="779809"/>
            <a:ext cx="5508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 Troche-</a:t>
            </a:r>
            <a:r>
              <a:rPr lang="en-US" sz="3600" dirty="0" err="1"/>
              <a:t>ginglymoid</a:t>
            </a:r>
            <a:r>
              <a:rPr lang="en-US" sz="3600" dirty="0"/>
              <a:t> joint:</a:t>
            </a:r>
          </a:p>
          <a:p>
            <a:r>
              <a:rPr lang="en-US" sz="3600" dirty="0"/>
              <a:t>A- Bony anatomy: </a:t>
            </a:r>
            <a:endParaRPr lang="ar-EG" sz="3600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9" t="2783" r="48319" b="15744"/>
          <a:stretch/>
        </p:blipFill>
        <p:spPr bwMode="auto">
          <a:xfrm>
            <a:off x="144463" y="2259187"/>
            <a:ext cx="3178286" cy="342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 descr="D:\Gosling03-9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3498" r="50000" b="16073"/>
          <a:stretch/>
        </p:blipFill>
        <p:spPr bwMode="auto">
          <a:xfrm>
            <a:off x="3955960" y="2283598"/>
            <a:ext cx="3166057" cy="342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Elbow_joint_-_deep_dissection_anterior_view_human_cadav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08" y="2283598"/>
            <a:ext cx="3516638" cy="337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41114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5631" y="304225"/>
            <a:ext cx="54660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B-Capsule-ligamentous Anatomy:</a:t>
            </a:r>
            <a:endParaRPr lang="ar-EG" sz="2800" dirty="0"/>
          </a:p>
        </p:txBody>
      </p:sp>
      <p:sp>
        <p:nvSpPr>
          <p:cNvPr id="10" name="Rectangle 9"/>
          <p:cNvSpPr/>
          <p:nvPr/>
        </p:nvSpPr>
        <p:spPr>
          <a:xfrm>
            <a:off x="0" y="1606246"/>
            <a:ext cx="3959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1-</a:t>
            </a:r>
            <a:r>
              <a:rPr lang="en-US" dirty="0"/>
              <a:t> </a:t>
            </a:r>
            <a:r>
              <a:rPr lang="en-US" sz="2400" dirty="0"/>
              <a:t>Medial collateral ligament:</a:t>
            </a:r>
            <a:endParaRPr lang="ar-EG" sz="2400" dirty="0"/>
          </a:p>
        </p:txBody>
      </p:sp>
      <p:grpSp>
        <p:nvGrpSpPr>
          <p:cNvPr id="11" name="Group 2"/>
          <p:cNvGrpSpPr>
            <a:grpSpLocks/>
          </p:cNvGrpSpPr>
          <p:nvPr/>
        </p:nvGrpSpPr>
        <p:grpSpPr bwMode="auto">
          <a:xfrm>
            <a:off x="1526370" y="2759567"/>
            <a:ext cx="11032063" cy="9754301"/>
            <a:chOff x="-150" y="537"/>
            <a:chExt cx="11915" cy="15030"/>
          </a:xfrm>
        </p:grpSpPr>
        <p:sp>
          <p:nvSpPr>
            <p:cNvPr id="12" name="Freeform 3"/>
            <p:cNvSpPr>
              <a:spLocks/>
            </p:cNvSpPr>
            <p:nvPr/>
          </p:nvSpPr>
          <p:spPr bwMode="auto">
            <a:xfrm>
              <a:off x="5628" y="14580"/>
              <a:ext cx="987" cy="987"/>
            </a:xfrm>
            <a:prstGeom prst="roundRect">
              <a:avLst/>
            </a:prstGeom>
            <a:solidFill>
              <a:srgbClr val="4060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" y="974"/>
              <a:ext cx="5115" cy="5153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4" t="5674" r="51858" b="56832"/>
            <a:stretch/>
          </p:blipFill>
          <p:spPr bwMode="auto">
            <a:xfrm>
              <a:off x="-150" y="1300"/>
              <a:ext cx="4788" cy="555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480" y="15297"/>
              <a:ext cx="58" cy="0"/>
            </a:xfrm>
            <a:prstGeom prst="roundRect">
              <a:avLst/>
            </a:prstGeom>
            <a:noFill/>
            <a:ln w="12192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EG"/>
            </a:p>
          </p:txBody>
        </p:sp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6" y="537"/>
              <a:ext cx="58" cy="14750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5287"/>
              <a:ext cx="11285" cy="77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13"/>
          <p:cNvSpPr/>
          <p:nvPr/>
        </p:nvSpPr>
        <p:spPr>
          <a:xfrm>
            <a:off x="0" y="2494075"/>
            <a:ext cx="54137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2-Lateral  collateral ligamentous  complex</a:t>
            </a:r>
            <a:r>
              <a:rPr lang="en-US" dirty="0"/>
              <a:t>:</a:t>
            </a:r>
            <a:endParaRPr lang="ar-EG" dirty="0"/>
          </a:p>
        </p:txBody>
      </p:sp>
      <p:pic>
        <p:nvPicPr>
          <p:cNvPr id="36866" name="Picture 2" descr="D:\images_large_10.1177_0363546511428869-fig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54" y="304225"/>
            <a:ext cx="6431671" cy="263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16272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71235" y="457200"/>
            <a:ext cx="5447762" cy="6246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               </a:t>
            </a:r>
            <a:br>
              <a:rPr lang="en-US" dirty="0"/>
            </a:br>
            <a:r>
              <a:rPr lang="en-US" dirty="0"/>
              <a:t>     </a:t>
            </a:r>
            <a:r>
              <a:rPr lang="en-US" b="1" dirty="0"/>
              <a:t>Anatomy of the capsule</a:t>
            </a:r>
            <a:endParaRPr lang="ar-E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" t="2987" r="32771" b="25287"/>
          <a:stretch/>
        </p:blipFill>
        <p:spPr bwMode="auto">
          <a:xfrm>
            <a:off x="3026535" y="1251326"/>
            <a:ext cx="5943860" cy="4850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502621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5459" y="2730321"/>
            <a:ext cx="104962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Arthroscopic anatomy of elbow joint and portals</a:t>
            </a:r>
            <a:endParaRPr lang="ar-EG" sz="4800" b="1" dirty="0"/>
          </a:p>
        </p:txBody>
      </p:sp>
    </p:spTree>
    <p:extLst>
      <p:ext uri="{BB962C8B-B14F-4D97-AF65-F5344CB8AC3E}">
        <p14:creationId xmlns:p14="http://schemas.microsoft.com/office/powerpoint/2010/main" val="14547890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290" y="244698"/>
            <a:ext cx="70318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Accessing the Anterior Elbow</a:t>
            </a:r>
            <a:r>
              <a:rPr lang="en-US" dirty="0"/>
              <a:t>:</a:t>
            </a:r>
            <a:endParaRPr lang="ar-EG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" t="33380" r="5319" b="36646"/>
          <a:stretch/>
        </p:blipFill>
        <p:spPr bwMode="auto">
          <a:xfrm>
            <a:off x="1249252" y="952584"/>
            <a:ext cx="9028090" cy="5364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32617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9" y="599333"/>
            <a:ext cx="6110138" cy="503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14" y="543526"/>
            <a:ext cx="5508543" cy="5048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3724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438659" y="353963"/>
            <a:ext cx="50418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Posterior compartment</a:t>
            </a:r>
            <a:endParaRPr lang="ar-EG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" t="2320" r="3792" b="60010"/>
          <a:stretch/>
        </p:blipFill>
        <p:spPr bwMode="auto">
          <a:xfrm>
            <a:off x="1421898" y="1219473"/>
            <a:ext cx="9499386" cy="5516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04151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err="1"/>
              <a:t>Patho</a:t>
            </a:r>
            <a:r>
              <a:rPr lang="en-US" sz="7200" dirty="0"/>
              <a:t>-etiology of elbow stiffness</a:t>
            </a:r>
            <a:endParaRPr lang="ar-EG" sz="7200" dirty="0"/>
          </a:p>
        </p:txBody>
      </p:sp>
    </p:spTree>
    <p:extLst>
      <p:ext uri="{BB962C8B-B14F-4D97-AF65-F5344CB8AC3E}">
        <p14:creationId xmlns:p14="http://schemas.microsoft.com/office/powerpoint/2010/main" val="298566736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</a:rPr>
              <a:t>Patho</a:t>
            </a:r>
            <a:r>
              <a:rPr lang="en-US" b="1" dirty="0">
                <a:solidFill>
                  <a:srgbClr val="002060"/>
                </a:solidFill>
              </a:rPr>
              <a:t>-etiology of elbow stiffness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1825624"/>
            <a:ext cx="10915918" cy="4806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Both intrinsic and extrinsic factors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Intrinsic causes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-Inherent to the elbow articulation(range from articular incongruities from the initial trauma to impinging osteophytes from subsequent </a:t>
            </a:r>
            <a:r>
              <a:rPr lang="en-US" dirty="0" err="1"/>
              <a:t>arthrosis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/>
              <a:t> -Post-traumatic or post-surgical immobilization may result in intra- articular adhesions that limit motion.</a:t>
            </a:r>
          </a:p>
        </p:txBody>
      </p:sp>
    </p:spTree>
    <p:extLst>
      <p:ext uri="{BB962C8B-B14F-4D97-AF65-F5344CB8AC3E}">
        <p14:creationId xmlns:p14="http://schemas.microsoft.com/office/powerpoint/2010/main" val="3316691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6214"/>
            <a:ext cx="10515600" cy="588074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Extrinsic causes </a:t>
            </a:r>
            <a:r>
              <a:rPr lang="en-US" sz="4800" dirty="0"/>
              <a:t>: 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Heterotopic ossification.</a:t>
            </a:r>
          </a:p>
          <a:p>
            <a:pPr marL="0" indent="0">
              <a:buNone/>
            </a:pPr>
            <a:r>
              <a:rPr lang="en-US" sz="4400" dirty="0"/>
              <a:t>Retained hardware.</a:t>
            </a:r>
          </a:p>
          <a:p>
            <a:pPr marL="0" indent="0">
              <a:buNone/>
            </a:pPr>
            <a:r>
              <a:rPr lang="en-US" sz="4400" dirty="0"/>
              <a:t>Capsular contractures. </a:t>
            </a:r>
            <a:endParaRPr lang="ar-EG" sz="4400" dirty="0"/>
          </a:p>
        </p:txBody>
      </p:sp>
    </p:spTree>
    <p:extLst>
      <p:ext uri="{BB962C8B-B14F-4D97-AF65-F5344CB8AC3E}">
        <p14:creationId xmlns:p14="http://schemas.microsoft.com/office/powerpoint/2010/main" val="3301621933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Classification of elbow stiffness</a:t>
            </a:r>
            <a:endParaRPr lang="ar-EG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" t="47429" r="26395" b="25588"/>
          <a:stretch/>
        </p:blipFill>
        <p:spPr bwMode="auto">
          <a:xfrm>
            <a:off x="283333" y="1442434"/>
            <a:ext cx="5267461" cy="4146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413678" y="1442435"/>
            <a:ext cx="61560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-</a:t>
            </a:r>
            <a:r>
              <a:rPr lang="en-US" b="1" u="sng" dirty="0"/>
              <a:t>Fan’s classification</a:t>
            </a:r>
            <a:r>
              <a:rPr lang="en-US" u="sng" baseline="30000" dirty="0"/>
              <a:t> </a:t>
            </a:r>
            <a:r>
              <a:rPr lang="en-US" u="sng" dirty="0"/>
              <a:t> :</a:t>
            </a:r>
            <a:endParaRPr lang="en-US" dirty="0"/>
          </a:p>
          <a:p>
            <a:r>
              <a:rPr lang="en-US" dirty="0"/>
              <a:t>A) Four types of flexion-extension dysfunction:</a:t>
            </a:r>
          </a:p>
          <a:p>
            <a:r>
              <a:rPr lang="en-US" dirty="0"/>
              <a:t>-Tethers alone.</a:t>
            </a:r>
          </a:p>
          <a:p>
            <a:r>
              <a:rPr lang="en-US" dirty="0"/>
              <a:t>-Tethers with blocks.</a:t>
            </a:r>
          </a:p>
          <a:p>
            <a:pPr lvl="0"/>
            <a:r>
              <a:rPr lang="en-US" dirty="0"/>
              <a:t>Articular malformation.</a:t>
            </a:r>
          </a:p>
          <a:p>
            <a:pPr lvl="0"/>
            <a:r>
              <a:rPr lang="en-US" dirty="0"/>
              <a:t>Bony </a:t>
            </a:r>
            <a:r>
              <a:rPr lang="en-US" dirty="0" err="1"/>
              <a:t>ankylosis</a:t>
            </a:r>
            <a:r>
              <a:rPr lang="en-US" dirty="0"/>
              <a:t>.</a:t>
            </a:r>
          </a:p>
          <a:p>
            <a:r>
              <a:rPr lang="en-US" dirty="0"/>
              <a:t>B) Three types of forearm rotation dysfunction:</a:t>
            </a:r>
          </a:p>
          <a:p>
            <a:r>
              <a:rPr lang="en-US" dirty="0"/>
              <a:t> - Contracture alone. </a:t>
            </a:r>
          </a:p>
          <a:p>
            <a:r>
              <a:rPr lang="en-US" dirty="0"/>
              <a:t> -Radial head </a:t>
            </a:r>
            <a:r>
              <a:rPr lang="en-US" dirty="0" err="1"/>
              <a:t>malunion</a:t>
            </a:r>
            <a:r>
              <a:rPr lang="en-US" dirty="0"/>
              <a:t> or nonunion. </a:t>
            </a:r>
          </a:p>
          <a:p>
            <a:r>
              <a:rPr lang="en-US" dirty="0"/>
              <a:t> - Proximal radio-ulnar bony </a:t>
            </a:r>
            <a:r>
              <a:rPr lang="en-US" dirty="0" err="1"/>
              <a:t>ankylosis</a:t>
            </a:r>
            <a:endParaRPr lang="ar-EG" dirty="0"/>
          </a:p>
        </p:txBody>
      </p:sp>
      <p:sp>
        <p:nvSpPr>
          <p:cNvPr id="5" name="Rectangle 4"/>
          <p:cNvSpPr/>
          <p:nvPr/>
        </p:nvSpPr>
        <p:spPr>
          <a:xfrm>
            <a:off x="6473777" y="445049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 dirty="0" err="1"/>
              <a:t>Mansat’s</a:t>
            </a:r>
            <a:r>
              <a:rPr lang="en-US" b="1" u="sng" dirty="0"/>
              <a:t> classification</a:t>
            </a:r>
            <a:r>
              <a:rPr lang="en-US" u="sng" dirty="0"/>
              <a:t>:</a:t>
            </a:r>
            <a:endParaRPr lang="en-US" b="1" dirty="0"/>
          </a:p>
          <a:p>
            <a:r>
              <a:rPr lang="en-US" u="sng" dirty="0"/>
              <a:t>Based on ROM:</a:t>
            </a:r>
            <a:endParaRPr lang="en-US" dirty="0"/>
          </a:p>
          <a:p>
            <a:r>
              <a:rPr lang="en-US" dirty="0"/>
              <a:t>-Mild: ROM &gt; 90°.</a:t>
            </a:r>
          </a:p>
          <a:p>
            <a:r>
              <a:rPr lang="en-US" dirty="0"/>
              <a:t>-Moderate: 60°&lt; ROM ≤ 90°.</a:t>
            </a:r>
          </a:p>
          <a:p>
            <a:r>
              <a:rPr lang="en-US" dirty="0"/>
              <a:t>-Severe: 30°&lt; ROM ≤ 60.</a:t>
            </a:r>
          </a:p>
          <a:p>
            <a:r>
              <a:rPr lang="en-US" dirty="0"/>
              <a:t>-Very severe: ROM ≤ 30°.</a:t>
            </a:r>
          </a:p>
        </p:txBody>
      </p:sp>
    </p:spTree>
    <p:extLst>
      <p:ext uri="{BB962C8B-B14F-4D97-AF65-F5344CB8AC3E}">
        <p14:creationId xmlns:p14="http://schemas.microsoft.com/office/powerpoint/2010/main" val="32251509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5400" b="1" dirty="0"/>
              <a:t>Prevention </a:t>
            </a:r>
            <a:endParaRPr lang="ar-EG" sz="5400" b="1" dirty="0"/>
          </a:p>
        </p:txBody>
      </p:sp>
    </p:spTree>
    <p:extLst>
      <p:ext uri="{BB962C8B-B14F-4D97-AF65-F5344CB8AC3E}">
        <p14:creationId xmlns:p14="http://schemas.microsoft.com/office/powerpoint/2010/main" val="2908920014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032"/>
            <a:ext cx="10515600" cy="60739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Treatment of a stiff elbow can be a difficult challenge for the orthopedic surgeon , So prevention of its onset is of key importance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 -Continuous passive motion (CPM)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-HOs could be prevented by using </a:t>
            </a:r>
            <a:r>
              <a:rPr lang="en-US" dirty="0">
                <a:solidFill>
                  <a:schemeClr val="accent1"/>
                </a:solidFill>
              </a:rPr>
              <a:t>low doses of radiation </a:t>
            </a:r>
            <a:r>
              <a:rPr lang="en-US" dirty="0"/>
              <a:t>within 72 hours of trauma .</a:t>
            </a:r>
          </a:p>
          <a:p>
            <a:pPr marL="0" indent="0">
              <a:buNone/>
            </a:pPr>
            <a:r>
              <a:rPr lang="en-US" dirty="0"/>
              <a:t>  -</a:t>
            </a:r>
            <a:r>
              <a:rPr lang="en-US" dirty="0">
                <a:solidFill>
                  <a:schemeClr val="accent1"/>
                </a:solidFill>
              </a:rPr>
              <a:t>Indomethacin</a:t>
            </a:r>
            <a:r>
              <a:rPr lang="en-US" dirty="0"/>
              <a:t> in combination with radiation therapy is considered safe and effective   in the prevention of </a:t>
            </a:r>
            <a:r>
              <a:rPr lang="en-US" dirty="0" err="1"/>
              <a:t>HOs.</a:t>
            </a:r>
            <a:r>
              <a:rPr lang="en-US" dirty="0"/>
              <a:t> </a:t>
            </a:r>
          </a:p>
          <a:p>
            <a:endParaRPr lang="ar-E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" t="62146" r="63089" b="14431"/>
          <a:stretch/>
        </p:blipFill>
        <p:spPr bwMode="auto">
          <a:xfrm>
            <a:off x="7933384" y="3503054"/>
            <a:ext cx="2842551" cy="2653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4093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/>
              <a:t>Management of elbow stiffness</a:t>
            </a:r>
            <a:endParaRPr lang="ar-EG" sz="7200" dirty="0"/>
          </a:p>
        </p:txBody>
      </p:sp>
    </p:spTree>
    <p:extLst>
      <p:ext uri="{BB962C8B-B14F-4D97-AF65-F5344CB8AC3E}">
        <p14:creationId xmlns:p14="http://schemas.microsoft.com/office/powerpoint/2010/main" val="2327501968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b="1" u="sng" dirty="0"/>
              <a:t>Clinical assessment</a:t>
            </a:r>
            <a:r>
              <a:rPr lang="en-US" b="1" dirty="0"/>
              <a:t>: </a:t>
            </a:r>
            <a:br>
              <a:rPr lang="en-US" b="1" dirty="0"/>
            </a:b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047" y="1326524"/>
            <a:ext cx="10623997" cy="5301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u="sng" dirty="0"/>
              <a:t>History: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Patient history and co-morbidities as important in assessment of pathology and plan of management .</a:t>
            </a:r>
          </a:p>
          <a:p>
            <a:pPr marL="0" indent="0">
              <a:buNone/>
            </a:pPr>
            <a:r>
              <a:rPr lang="en-US" dirty="0"/>
              <a:t>Comorbidities as RA, SLE can present with joint stiffness, </a:t>
            </a:r>
            <a:r>
              <a:rPr lang="en-US" dirty="0" err="1"/>
              <a:t>haemophilic</a:t>
            </a:r>
            <a:r>
              <a:rPr lang="en-US" dirty="0"/>
              <a:t> patients .</a:t>
            </a:r>
          </a:p>
          <a:p>
            <a:pPr marL="0" indent="0">
              <a:buNone/>
            </a:pPr>
            <a:r>
              <a:rPr lang="en-US" dirty="0"/>
              <a:t> History of trauma or not and duration of condition can predict prognosis and possible intra-operative or post –operative complications.</a:t>
            </a:r>
            <a:endParaRPr lang="en-US" b="1" dirty="0"/>
          </a:p>
          <a:p>
            <a:pPr marL="0" indent="0">
              <a:buNone/>
            </a:pPr>
            <a:r>
              <a:rPr lang="en-US" b="1" u="sng" dirty="0"/>
              <a:t>Examination: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A) General examination</a:t>
            </a:r>
            <a:r>
              <a:rPr lang="en-US" dirty="0"/>
              <a:t>: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To exclude general causes for example: </a:t>
            </a:r>
            <a:r>
              <a:rPr lang="en-US" dirty="0" err="1"/>
              <a:t>Haemophilia</a:t>
            </a:r>
            <a:r>
              <a:rPr lang="en-US" dirty="0"/>
              <a:t>  , Septicemia , SLE, RA.</a:t>
            </a:r>
          </a:p>
          <a:p>
            <a:pPr marL="0" indent="0">
              <a:buNone/>
            </a:pPr>
            <a:r>
              <a:rPr lang="en-US" b="1" dirty="0"/>
              <a:t>         B) Regional examination</a:t>
            </a:r>
            <a:r>
              <a:rPr lang="en-US" dirty="0"/>
              <a:t>: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             -Look:  Posture, scars, ulnar nerve </a:t>
            </a:r>
            <a:r>
              <a:rPr lang="en-US" dirty="0" err="1"/>
              <a:t>sublaxation</a:t>
            </a:r>
            <a:r>
              <a:rPr lang="en-US" dirty="0"/>
              <a:t>, alignment and skin condition.</a:t>
            </a:r>
          </a:p>
          <a:p>
            <a:pPr marL="0" indent="0">
              <a:buNone/>
            </a:pPr>
            <a:r>
              <a:rPr lang="en-US" dirty="0"/>
              <a:t>             -Feel: Bony and soft tissue landmarks, points of tenderness and temperature.</a:t>
            </a:r>
          </a:p>
          <a:p>
            <a:pPr marL="0" indent="0">
              <a:buNone/>
            </a:pPr>
            <a:r>
              <a:rPr lang="en-US" dirty="0"/>
              <a:t>             -ROM: (active, passive),(painful or painless.)</a:t>
            </a:r>
          </a:p>
          <a:p>
            <a:pPr marL="0" indent="0">
              <a:buNone/>
            </a:pPr>
            <a:r>
              <a:rPr lang="en-US" dirty="0"/>
              <a:t>-Type of mechanical block(bony, leathery , springy, empty).</a:t>
            </a:r>
          </a:p>
          <a:p>
            <a:pPr marL="0" indent="0">
              <a:buNone/>
            </a:pPr>
            <a:r>
              <a:rPr lang="en-US" dirty="0"/>
              <a:t>-Ulnar nerve examination is integral entity in stiff elbow examination.</a:t>
            </a:r>
          </a:p>
          <a:p>
            <a:pPr marL="0" indent="0">
              <a:buNone/>
            </a:pPr>
            <a:r>
              <a:rPr lang="en-US" b="1" dirty="0"/>
              <a:t>   </a:t>
            </a:r>
            <a:endParaRPr lang="en-US" dirty="0"/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55676265"/>
      </p:ext>
    </p:extLst>
  </p:cSld>
  <p:clrMapOvr>
    <a:masterClrMapping/>
  </p:clrMapOvr>
  <p:transition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wnload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29" y="1712890"/>
            <a:ext cx="4806580" cy="269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902" y="1751526"/>
            <a:ext cx="4721898" cy="270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427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048" y="-515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/>
              <a:t>Radiological assessment</a:t>
            </a:r>
            <a:r>
              <a:rPr lang="en-US" u="sng" dirty="0"/>
              <a:t>: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913" y="1146220"/>
            <a:ext cx="10800008" cy="46701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X-ray 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To identify articular congruity, causes of mechanical block, heterotrophic ossifications , osteophytes. </a:t>
            </a:r>
          </a:p>
          <a:p>
            <a:pPr marL="0" indent="0">
              <a:buNone/>
            </a:pPr>
            <a:r>
              <a:rPr lang="en-US" b="1" u="sng" dirty="0"/>
              <a:t>CT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Represent site and size of mechanical bone block, articular congruity and identification of radiological classification of bony blocks.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" t="2801" r="47761" b="66622"/>
          <a:stretch/>
        </p:blipFill>
        <p:spPr bwMode="auto">
          <a:xfrm>
            <a:off x="3961832" y="3915178"/>
            <a:ext cx="4984975" cy="271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56114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Functional assessment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4" t="2442" r="10999" b="46946"/>
          <a:stretch/>
        </p:blipFill>
        <p:spPr bwMode="auto">
          <a:xfrm>
            <a:off x="5216878" y="1544323"/>
            <a:ext cx="6247579" cy="4597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43527" y="1544323"/>
            <a:ext cx="326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Mayo Elbow Performance  score</a:t>
            </a:r>
          </a:p>
        </p:txBody>
      </p:sp>
    </p:spTree>
    <p:extLst>
      <p:ext uri="{BB962C8B-B14F-4D97-AF65-F5344CB8AC3E}">
        <p14:creationId xmlns:p14="http://schemas.microsoft.com/office/powerpoint/2010/main" val="8635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1825625"/>
            <a:ext cx="11590986" cy="4510781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Pain-free, functional, stable elbow joint </a:t>
            </a:r>
            <a:r>
              <a:rPr lang="en-US" dirty="0"/>
              <a:t>is our goal in treatment of stiff elbow.</a:t>
            </a:r>
          </a:p>
          <a:p>
            <a:pPr marL="0" indent="0">
              <a:buNone/>
            </a:pPr>
            <a:r>
              <a:rPr lang="en-US" dirty="0"/>
              <a:t>                                                  stiff elbow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/>
              <a:t>       Conservative.                                                                              operative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/>
              <a:t>No bony block   </a:t>
            </a:r>
            <a:r>
              <a:rPr lang="en-US" sz="1800" dirty="0"/>
              <a:t>less than 6 months                 MUGA     Distraction </a:t>
            </a:r>
            <a:r>
              <a:rPr lang="en-US" sz="1800" dirty="0" err="1"/>
              <a:t>arthro</a:t>
            </a:r>
            <a:r>
              <a:rPr lang="en-US" sz="1800" dirty="0"/>
              <a:t>-diastasis          open release        arthroscopic release</a:t>
            </a:r>
            <a:endParaRPr lang="ar-EG" sz="1800" dirty="0"/>
          </a:p>
          <a:p>
            <a:pPr marL="0" indent="0">
              <a:buNone/>
            </a:pPr>
            <a:endParaRPr lang="ar-EG" sz="1800" dirty="0"/>
          </a:p>
        </p:txBody>
      </p:sp>
      <p:sp>
        <p:nvSpPr>
          <p:cNvPr id="4" name="Down Arrow 3"/>
          <p:cNvSpPr/>
          <p:nvPr/>
        </p:nvSpPr>
        <p:spPr>
          <a:xfrm>
            <a:off x="5950039" y="3129566"/>
            <a:ext cx="45719" cy="399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9" name="Down Arrow 8"/>
          <p:cNvSpPr/>
          <p:nvPr/>
        </p:nvSpPr>
        <p:spPr>
          <a:xfrm>
            <a:off x="1506828" y="3528811"/>
            <a:ext cx="45719" cy="218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0" name="Down Arrow 9"/>
          <p:cNvSpPr/>
          <p:nvPr/>
        </p:nvSpPr>
        <p:spPr>
          <a:xfrm>
            <a:off x="10522039" y="3528811"/>
            <a:ext cx="45719" cy="218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1353800" y="4243977"/>
            <a:ext cx="0" cy="5151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899301" y="4293474"/>
            <a:ext cx="0" cy="4998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542467" y="4267327"/>
            <a:ext cx="0" cy="4918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803820" y="4293474"/>
            <a:ext cx="0" cy="5151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803820" y="4263099"/>
            <a:ext cx="6549982" cy="42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wn Arrow 32"/>
          <p:cNvSpPr/>
          <p:nvPr/>
        </p:nvSpPr>
        <p:spPr>
          <a:xfrm>
            <a:off x="1712891" y="4097885"/>
            <a:ext cx="51515" cy="3219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2743201" y="4419857"/>
            <a:ext cx="0" cy="3734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186144" y="4385643"/>
            <a:ext cx="0" cy="3734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9" idx="0"/>
            <a:endCxn id="10" idx="0"/>
          </p:cNvCxnSpPr>
          <p:nvPr/>
        </p:nvCxnSpPr>
        <p:spPr>
          <a:xfrm>
            <a:off x="1529688" y="3528811"/>
            <a:ext cx="901521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186144" y="4419857"/>
            <a:ext cx="15570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6194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Regarding our study</a:t>
            </a:r>
          </a:p>
        </p:txBody>
      </p:sp>
    </p:spTree>
    <p:extLst>
      <p:ext uri="{BB962C8B-B14F-4D97-AF65-F5344CB8AC3E}">
        <p14:creationId xmlns:p14="http://schemas.microsoft.com/office/powerpoint/2010/main" val="2386463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" y="304800"/>
            <a:ext cx="10942321" cy="587216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From April 2021 to December 2022, </a:t>
            </a:r>
          </a:p>
          <a:p>
            <a:r>
              <a:rPr lang="en-US" dirty="0"/>
              <a:t>a single- arm clinical trial study</a:t>
            </a:r>
          </a:p>
          <a:p>
            <a:r>
              <a:rPr lang="en-US" dirty="0"/>
              <a:t>At </a:t>
            </a:r>
            <a:r>
              <a:rPr lang="en-US" dirty="0" err="1"/>
              <a:t>Kasr</a:t>
            </a:r>
            <a:r>
              <a:rPr lang="en-US" dirty="0"/>
              <a:t> El-</a:t>
            </a:r>
            <a:r>
              <a:rPr lang="en-US" dirty="0" err="1"/>
              <a:t>Ainy</a:t>
            </a:r>
            <a:r>
              <a:rPr lang="en-US" dirty="0"/>
              <a:t> faculty of medicine Cairo University. </a:t>
            </a:r>
          </a:p>
          <a:p>
            <a:r>
              <a:rPr lang="en-US" dirty="0"/>
              <a:t>A total of 35 patients who met inclusion criteria .</a:t>
            </a:r>
          </a:p>
        </p:txBody>
      </p:sp>
    </p:spTree>
    <p:extLst>
      <p:ext uri="{BB962C8B-B14F-4D97-AF65-F5344CB8AC3E}">
        <p14:creationId xmlns:p14="http://schemas.microsoft.com/office/powerpoint/2010/main" val="4060451714"/>
      </p:ext>
    </p:extLst>
  </p:cSld>
  <p:clrMapOvr>
    <a:masterClrMapping/>
  </p:clrMapOvr>
  <p:transition spd="slow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857251"/>
            <a:ext cx="5157787" cy="823912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Inclusion criteria: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112135"/>
            <a:ext cx="4492066" cy="4077528"/>
          </a:xfrm>
        </p:spPr>
        <p:txBody>
          <a:bodyPr>
            <a:normAutofit/>
          </a:bodyPr>
          <a:lstStyle/>
          <a:p>
            <a:r>
              <a:rPr lang="en-US" dirty="0"/>
              <a:t>Symptomatic stiff elbow.</a:t>
            </a:r>
          </a:p>
          <a:p>
            <a:pPr lvl="0"/>
            <a:r>
              <a:rPr lang="en-US" dirty="0"/>
              <a:t>Failed conservative management more than 6 months.</a:t>
            </a:r>
          </a:p>
          <a:p>
            <a:pPr lvl="0"/>
            <a:r>
              <a:rPr lang="en-US" dirty="0"/>
              <a:t>Extra-articular causes.</a:t>
            </a:r>
          </a:p>
          <a:p>
            <a:pPr lvl="0"/>
            <a:r>
              <a:rPr lang="en-US" dirty="0"/>
              <a:t>Previous fixation of fracture around elbow.</a:t>
            </a:r>
          </a:p>
          <a:p>
            <a:r>
              <a:rPr lang="en-US" dirty="0"/>
              <a:t>Intra-articular causes.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857251"/>
            <a:ext cx="5183188" cy="823912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Exclusion criteria: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43223" y="1931831"/>
            <a:ext cx="5212165" cy="4257832"/>
          </a:xfrm>
        </p:spPr>
        <p:txBody>
          <a:bodyPr/>
          <a:lstStyle/>
          <a:p>
            <a:r>
              <a:rPr lang="en-US" dirty="0"/>
              <a:t>Prior documented anterior transposition of ulnar nerve.</a:t>
            </a:r>
          </a:p>
          <a:p>
            <a:pPr lvl="0"/>
            <a:r>
              <a:rPr lang="en-US" dirty="0"/>
              <a:t>Infection.</a:t>
            </a:r>
          </a:p>
          <a:p>
            <a:pPr lvl="0"/>
            <a:r>
              <a:rPr lang="en-US" dirty="0"/>
              <a:t>Bony </a:t>
            </a:r>
            <a:r>
              <a:rPr lang="en-US" dirty="0" err="1"/>
              <a:t>ankylosis</a:t>
            </a:r>
            <a:r>
              <a:rPr lang="en-US" dirty="0"/>
              <a:t>.</a:t>
            </a:r>
          </a:p>
          <a:p>
            <a:r>
              <a:rPr lang="en-US" dirty="0"/>
              <a:t>Arthritic elbow</a:t>
            </a:r>
          </a:p>
        </p:txBody>
      </p:sp>
    </p:spTree>
    <p:extLst>
      <p:ext uri="{BB962C8B-B14F-4D97-AF65-F5344CB8AC3E}">
        <p14:creationId xmlns:p14="http://schemas.microsoft.com/office/powerpoint/2010/main" val="3446203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Preoperative Management Protocol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1519707"/>
            <a:ext cx="11018949" cy="46572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/>
              <a:t>Pre-operative assessment: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Clinical assessment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A )Examination:</a:t>
            </a:r>
          </a:p>
          <a:p>
            <a:pPr marL="0" indent="0">
              <a:buNone/>
            </a:pPr>
            <a:r>
              <a:rPr lang="en-US" dirty="0"/>
              <a:t> 1-General examination.</a:t>
            </a:r>
          </a:p>
          <a:p>
            <a:pPr marL="0" indent="0">
              <a:buNone/>
            </a:pPr>
            <a:r>
              <a:rPr lang="en-US" dirty="0"/>
              <a:t> 2-Regional examination.</a:t>
            </a:r>
          </a:p>
          <a:p>
            <a:pPr marL="0" indent="0">
              <a:buNone/>
            </a:pPr>
            <a:r>
              <a:rPr lang="en-US" dirty="0"/>
              <a:t> B )Radiological assessment.</a:t>
            </a:r>
          </a:p>
          <a:p>
            <a:pPr marL="0" indent="0">
              <a:buNone/>
            </a:pPr>
            <a:r>
              <a:rPr lang="en-US" dirty="0"/>
              <a:t> C )Functional assessment.</a:t>
            </a:r>
          </a:p>
          <a:p>
            <a:pPr marL="0" indent="0">
              <a:buNone/>
            </a:pPr>
            <a:r>
              <a:rPr lang="en-US" sz="2600" b="1" u="sng" dirty="0"/>
              <a:t>Arthroscopy setting: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  A 4.0-mm 30° arthroscopy and a 3.5-mm full-radius arthroscopic shaver were used. An arthroscopic pump of low pressure (30-35) will be used to improve visualization and to avoid joint over distension. 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275" y="2245707"/>
            <a:ext cx="4392379" cy="246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22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Operative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Anesthesia: </a:t>
            </a:r>
            <a:endParaRPr lang="en-US" dirty="0"/>
          </a:p>
          <a:p>
            <a:pPr lvl="0"/>
            <a:r>
              <a:rPr lang="en-US" dirty="0"/>
              <a:t>All patients were anesthetized general anesthesia. </a:t>
            </a:r>
          </a:p>
          <a:p>
            <a:r>
              <a:rPr lang="en-US" dirty="0"/>
              <a:t>Prophylactic broad-spectrum antibiotic.</a:t>
            </a:r>
          </a:p>
          <a:p>
            <a:r>
              <a:rPr lang="en-US" dirty="0"/>
              <a:t>Hypotensive anesthesia was asked.</a:t>
            </a:r>
          </a:p>
          <a:p>
            <a:r>
              <a:rPr lang="en-US" dirty="0"/>
              <a:t>Position:   prone position.</a:t>
            </a:r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9" t="6632" r="3497" b="79998"/>
          <a:stretch/>
        </p:blipFill>
        <p:spPr bwMode="auto">
          <a:xfrm>
            <a:off x="5617331" y="3721994"/>
            <a:ext cx="6321386" cy="273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8018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Identification of bony landmarks and surface anatomy of portals</a:t>
            </a:r>
            <a:endParaRPr lang="ar-EG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" t="32333" r="4673" b="36885"/>
          <a:stretch/>
        </p:blipFill>
        <p:spPr bwMode="auto">
          <a:xfrm>
            <a:off x="739051" y="1700011"/>
            <a:ext cx="10285265" cy="4610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0672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Capsular inflation with 30  ml saline through Soft spot and started with PAMP</a:t>
            </a:r>
            <a:endParaRPr lang="ar-EG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" t="11912" r="29837" b="68850"/>
          <a:stretch/>
        </p:blipFill>
        <p:spPr bwMode="auto">
          <a:xfrm>
            <a:off x="1571223" y="1635616"/>
            <a:ext cx="7894750" cy="4855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87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Viewing PAMP</a:t>
            </a:r>
            <a:endParaRPr lang="ar-EG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07" y="1737652"/>
            <a:ext cx="3254900" cy="329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404" y="1731683"/>
            <a:ext cx="2981996" cy="32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714" y="1731683"/>
            <a:ext cx="2474913" cy="32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773" y="1731683"/>
            <a:ext cx="2816941" cy="32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21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cs typeface="+mn-cs"/>
              </a:rPr>
              <a:t> we started switching portal to viewing </a:t>
            </a:r>
            <a:r>
              <a:rPr lang="en-US" sz="2400" dirty="0" err="1">
                <a:cs typeface="+mn-cs"/>
              </a:rPr>
              <a:t>antro</a:t>
            </a:r>
            <a:r>
              <a:rPr lang="en-US" sz="2400" dirty="0">
                <a:cs typeface="+mn-cs"/>
              </a:rPr>
              <a:t>-lateral portal for visualization of medial compartment and debridement of capsule</a:t>
            </a:r>
            <a:r>
              <a:rPr lang="en-US" dirty="0"/>
              <a:t>. </a:t>
            </a:r>
            <a:endParaRPr lang="ar-EG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5" y="1739966"/>
            <a:ext cx="4967372" cy="400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72" y="1655594"/>
            <a:ext cx="5172790" cy="411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55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Once maximum extension through anterior capsular release has been achieved ,a posterior central portal is established.</a:t>
            </a:r>
            <a:endParaRPr lang="ar-EG" sz="2400" dirty="0"/>
          </a:p>
        </p:txBody>
      </p:sp>
      <p:pic>
        <p:nvPicPr>
          <p:cNvPr id="4" name="Content Placeholder 3" descr="D:\A-Arthroscopic-view-of-the-posterior-compartment-of-the-elbow-demonstrating-a-large.pn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" t="1022" r="50957" b="1902"/>
          <a:stretch/>
        </p:blipFill>
        <p:spPr bwMode="auto">
          <a:xfrm>
            <a:off x="965915" y="1545464"/>
            <a:ext cx="4687910" cy="44274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D:\A-Arthroscopic-view-of-the-posterior-compartment-of-the-elbow-demonstrating-a-large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5" t="1" b="-290"/>
          <a:stretch/>
        </p:blipFill>
        <p:spPr bwMode="auto">
          <a:xfrm>
            <a:off x="6838682" y="1545464"/>
            <a:ext cx="4687910" cy="44818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11" y="4241889"/>
            <a:ext cx="1109735" cy="525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90636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45" y="669701"/>
            <a:ext cx="10954555" cy="55072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-After completion of procedure, in-situ ulnar nerve decompression was done at same session for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the patients who manifested, with manifestation of ulnar nerve entrapment. 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-Immediate post-operative ROM assessed and documented.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 -Incision covered by sterile dressing with application of arm sling.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-Anesthesia typically provided a nerve block after or before surgery. </a:t>
            </a:r>
            <a:endParaRPr lang="ar-EG" sz="3200" dirty="0"/>
          </a:p>
        </p:txBody>
      </p:sp>
    </p:spTree>
    <p:extLst>
      <p:ext uri="{BB962C8B-B14F-4D97-AF65-F5344CB8AC3E}">
        <p14:creationId xmlns:p14="http://schemas.microsoft.com/office/powerpoint/2010/main" val="10473842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Post-Operative Care</a:t>
            </a:r>
            <a:br>
              <a:rPr lang="en-US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1236372"/>
            <a:ext cx="10928797" cy="49405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-Cold  fomentation  </a:t>
            </a:r>
          </a:p>
          <a:p>
            <a:pPr marL="0" indent="0">
              <a:buNone/>
            </a:pPr>
            <a:r>
              <a:rPr lang="en-US" dirty="0"/>
              <a:t>-Arm sling was placed </a:t>
            </a:r>
          </a:p>
          <a:p>
            <a:pPr marL="0" indent="0">
              <a:buNone/>
            </a:pPr>
            <a:r>
              <a:rPr lang="en-US" dirty="0"/>
              <a:t>-Sutures removed at first post-operative visit </a:t>
            </a:r>
          </a:p>
          <a:p>
            <a:pPr marL="0" indent="0">
              <a:buNone/>
            </a:pPr>
            <a:r>
              <a:rPr lang="en-US" dirty="0"/>
              <a:t>-Physiotherapy:</a:t>
            </a:r>
          </a:p>
          <a:p>
            <a:pPr marL="0" indent="0">
              <a:buNone/>
            </a:pPr>
            <a:r>
              <a:rPr lang="en-US" dirty="0"/>
              <a:t>Phase I: Early ROM (0 to 4 weeks):</a:t>
            </a:r>
          </a:p>
          <a:p>
            <a:pPr marL="0" indent="0">
              <a:buNone/>
            </a:pPr>
            <a:r>
              <a:rPr lang="en-US" dirty="0"/>
              <a:t>Phase II: Restore Function (&gt;4 weeks):</a:t>
            </a:r>
          </a:p>
          <a:p>
            <a:pPr marL="0" indent="0">
              <a:buNone/>
            </a:pPr>
            <a:r>
              <a:rPr lang="en-US" dirty="0"/>
              <a:t>-Follow up evaluation:</a:t>
            </a:r>
          </a:p>
          <a:p>
            <a:pPr marL="0" indent="0">
              <a:buNone/>
            </a:pPr>
            <a:r>
              <a:rPr lang="en-US" dirty="0"/>
              <a:t>A)Functional follow up.</a:t>
            </a:r>
          </a:p>
          <a:p>
            <a:pPr marL="0" indent="0">
              <a:buNone/>
            </a:pPr>
            <a:r>
              <a:rPr lang="en-US" dirty="0"/>
              <a:t>B)Clinical follow up.</a:t>
            </a:r>
          </a:p>
          <a:p>
            <a:pPr marL="0" indent="0">
              <a:buNone/>
            </a:pPr>
            <a:r>
              <a:rPr lang="en-US" dirty="0"/>
              <a:t>C)Complications.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88028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485" y="2781754"/>
            <a:ext cx="10515600" cy="1325563"/>
          </a:xfrm>
        </p:spPr>
        <p:txBody>
          <a:bodyPr>
            <a:noAutofit/>
          </a:bodyPr>
          <a:lstStyle/>
          <a:p>
            <a:pPr algn="ctr"/>
            <a:br>
              <a:rPr lang="en-US" sz="9600" b="1" dirty="0"/>
            </a:br>
            <a:r>
              <a:rPr lang="en-US" sz="9600" b="1" dirty="0"/>
              <a:t>Results</a:t>
            </a:r>
            <a:br>
              <a:rPr lang="en-US" sz="9600" b="1" dirty="0"/>
            </a:br>
            <a:endParaRPr lang="ar-EG" sz="9600" b="1" dirty="0"/>
          </a:p>
        </p:txBody>
      </p:sp>
    </p:spTree>
    <p:extLst>
      <p:ext uri="{BB962C8B-B14F-4D97-AF65-F5344CB8AC3E}">
        <p14:creationId xmlns:p14="http://schemas.microsoft.com/office/powerpoint/2010/main" val="21127584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054" y="-283335"/>
            <a:ext cx="10515600" cy="1325563"/>
          </a:xfrm>
        </p:spPr>
        <p:txBody>
          <a:bodyPr/>
          <a:lstStyle/>
          <a:p>
            <a:r>
              <a:rPr lang="en-US" dirty="0"/>
              <a:t>Functional Analysis Data</a:t>
            </a:r>
            <a:endParaRPr lang="ar-EG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728585"/>
              </p:ext>
            </p:extLst>
          </p:nvPr>
        </p:nvGraphicFramePr>
        <p:xfrm>
          <a:off x="420710" y="751267"/>
          <a:ext cx="8795656" cy="3962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4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4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8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8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8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9577">
                <a:tc gridSpan="2"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Pre-operative Mayo score</a:t>
                      </a:r>
                      <a:endParaRPr lang="en-US" sz="20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 months post-operative</a:t>
                      </a:r>
                      <a:endParaRPr lang="en-US" sz="20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u="none" strike="noStrike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 months post operative</a:t>
                      </a:r>
                      <a:endParaRPr lang="en-US" sz="2000" dirty="0">
                        <a:effectLst/>
                        <a:latin typeface="Microsoft Sans Serif"/>
                        <a:ea typeface="Microsoft Sans Serif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831"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effectLst/>
                        </a:rPr>
                        <a:t>N</a:t>
                      </a:r>
                      <a:endParaRPr lang="en-US" sz="20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u="sng">
                          <a:effectLst/>
                        </a:rPr>
                        <a:t>Vaild</a:t>
                      </a:r>
                      <a:endParaRPr lang="en-US" sz="20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35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35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35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183"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effectLst/>
                        </a:rPr>
                        <a:t>N</a:t>
                      </a:r>
                      <a:endParaRPr lang="en-US" sz="20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u="sng">
                          <a:effectLst/>
                        </a:rPr>
                        <a:t>Missing</a:t>
                      </a:r>
                      <a:endParaRPr lang="en-US" sz="20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 dirty="0">
                          <a:effectLst/>
                        </a:rPr>
                        <a:t>0</a:t>
                      </a:r>
                      <a:endParaRPr lang="en-US" sz="32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0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 dirty="0">
                          <a:effectLst/>
                        </a:rPr>
                        <a:t>0</a:t>
                      </a:r>
                      <a:endParaRPr lang="en-US" sz="32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831">
                <a:tc gridSpan="2"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effectLst/>
                        </a:rPr>
                        <a:t>Mean</a:t>
                      </a:r>
                      <a:endParaRPr lang="en-US" sz="20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 dirty="0">
                          <a:effectLst/>
                          <a:highlight>
                            <a:srgbClr val="FFFF00"/>
                          </a:highlight>
                        </a:rPr>
                        <a:t>78.14</a:t>
                      </a:r>
                      <a:endParaRPr lang="en-US" sz="32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  <a:highlight>
                            <a:srgbClr val="FFFF00"/>
                          </a:highlight>
                        </a:rPr>
                        <a:t>82.00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  <a:highlight>
                            <a:srgbClr val="FFFF00"/>
                          </a:highlight>
                        </a:rPr>
                        <a:t>86.14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831">
                <a:tc gridSpan="2"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 err="1">
                          <a:effectLst/>
                        </a:rPr>
                        <a:t>Std</a:t>
                      </a:r>
                      <a:r>
                        <a:rPr lang="en-US" sz="2000" u="sng" dirty="0">
                          <a:effectLst/>
                        </a:rPr>
                        <a:t> deviation</a:t>
                      </a:r>
                      <a:endParaRPr lang="en-US" sz="20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6.427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5.841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5.569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831">
                <a:tc gridSpan="2"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effectLst/>
                        </a:rPr>
                        <a:t>Minimum</a:t>
                      </a:r>
                      <a:endParaRPr lang="en-US" sz="20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65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70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20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831">
                <a:tc gridSpan="2"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effectLst/>
                        </a:rPr>
                        <a:t>Maximum</a:t>
                      </a:r>
                      <a:endParaRPr lang="en-US" sz="20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90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06145" marR="292100" indent="-906145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>
                          <a:effectLst/>
                        </a:rPr>
                        <a:t>95</a:t>
                      </a:r>
                      <a:endParaRPr lang="en-US" sz="3200" b="1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7340" marR="292100" algn="l">
                        <a:spcBef>
                          <a:spcPts val="970"/>
                        </a:spcBef>
                        <a:spcAft>
                          <a:spcPts val="0"/>
                        </a:spcAft>
                      </a:pPr>
                      <a:r>
                        <a:rPr lang="en-US" sz="3200" u="sng" dirty="0">
                          <a:effectLst/>
                        </a:rPr>
                        <a:t>95</a:t>
                      </a:r>
                      <a:endParaRPr lang="en-US" sz="3200" b="1" dirty="0">
                        <a:effectLst/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004" y="3584648"/>
            <a:ext cx="7354661" cy="305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25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474" y="1422465"/>
            <a:ext cx="7328583" cy="405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21044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SUPINATION-PRONATION ROM</a:t>
            </a:r>
            <a:endParaRPr lang="ar-EG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36" y="1970467"/>
            <a:ext cx="8259627" cy="306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8903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 Data</a:t>
            </a:r>
            <a:endParaRPr lang="ar-EG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916" y="2704397"/>
            <a:ext cx="2810239" cy="351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93" y="2498502"/>
            <a:ext cx="2977015" cy="3928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47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Statistically positive significant correlations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There is statistical significant positive correlation between total pre ROM and total post ROM 6 months.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 There is statistically significant difference between pre-operative and 3, 6 months post-operatively regarding MEPS.</a:t>
            </a:r>
          </a:p>
          <a:p>
            <a:pPr marL="0" indent="0">
              <a:buNone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66058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Statistically negative significant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There is statistical significant negative correlation between pre –operative total  range and operative time.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Mean pre flexion rom degree is statistically significant lower in nerve entrapment.</a:t>
            </a:r>
          </a:p>
          <a:p>
            <a:pPr>
              <a:buFont typeface="Wingdings" pitchFamily="2" charset="2"/>
              <a:buChar char="q"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8892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530" y="0"/>
            <a:ext cx="10515600" cy="1325563"/>
          </a:xfrm>
        </p:spPr>
        <p:txBody>
          <a:bodyPr/>
          <a:lstStyle/>
          <a:p>
            <a:r>
              <a:rPr lang="en-US" dirty="0"/>
              <a:t>No statistically </a:t>
            </a:r>
            <a:r>
              <a:rPr lang="en-US" dirty="0" err="1"/>
              <a:t>signifigance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1" y="1236372"/>
            <a:ext cx="11500833" cy="547352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Duration of stiffness has no statistical significant effect on Pre-ROM , Immediate post ROM , post –ROM 6 months and Mayo elbow performance score at 6 months.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No statistical significant difference between location of cause and pre- operative flexion ROM p=0.762, pre- operative extension ROM p=0.184, and total pre- operative   ROM p=0.212.                                                     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  No statistical significant difference between location of cause and post- operative flexion ROM p=0.923, post-operative extension rom p=0.123, and total post- operative ROM p=0.244.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 There is no statistically significance between pre-operative, immediate  P=0.122, 3months P=0.235 and 6 months post-operative P=0.452 regarding supination-pronation ROM.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77079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Case Presentation</a:t>
            </a:r>
          </a:p>
        </p:txBody>
      </p:sp>
    </p:spTree>
    <p:extLst>
      <p:ext uri="{BB962C8B-B14F-4D97-AF65-F5344CB8AC3E}">
        <p14:creationId xmlns:p14="http://schemas.microsoft.com/office/powerpoint/2010/main" val="42725105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304800"/>
            <a:ext cx="10988040" cy="5872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22 years old male patient presented with RT-sided post-traumatic stiff elbow after fracture radial head fixation  since 2019, patient is right-handed, student.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Clinical examination:</a:t>
            </a:r>
          </a:p>
          <a:p>
            <a:pPr marL="0" indent="0">
              <a:buNone/>
            </a:pPr>
            <a:r>
              <a:rPr lang="en-US" dirty="0"/>
              <a:t>- Scar on lateral aspect of elbow healed with primary intension,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-Ulnar nerve examination: No signs of ulnar nerve entrapment, no ulnar nerve snapping.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-Mayo elbow performance score was 70.</a:t>
            </a:r>
          </a:p>
          <a:p>
            <a:pPr marL="0" indent="0">
              <a:buNone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72671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744" y="107547"/>
            <a:ext cx="10515600" cy="1325563"/>
          </a:xfrm>
        </p:spPr>
        <p:txBody>
          <a:bodyPr/>
          <a:lstStyle/>
          <a:p>
            <a:r>
              <a:rPr lang="en-US" dirty="0"/>
              <a:t>Radiological assessment:</a:t>
            </a:r>
            <a:endParaRPr lang="ar-EG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456" y="1635972"/>
            <a:ext cx="4008861" cy="386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93" y="1635972"/>
            <a:ext cx="3717651" cy="385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9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pre-operative  photos:</a:t>
            </a:r>
            <a:endParaRPr lang="ar-EG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409" y="1297710"/>
            <a:ext cx="7646808" cy="3322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583304"/>
              </p:ext>
            </p:extLst>
          </p:nvPr>
        </p:nvGraphicFramePr>
        <p:xfrm>
          <a:off x="2173669" y="4577986"/>
          <a:ext cx="7562760" cy="184470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890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0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5989"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Active supination was 40 degrees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Active pronation was 50 degrees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Active flexion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was 110 degrees 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Active extension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was 70 degrees</a:t>
                      </a:r>
                      <a:endParaRPr lang="ar-E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7128"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passive supination was 50 degrees</a:t>
                      </a:r>
                    </a:p>
                    <a:p>
                      <a:pPr rtl="1"/>
                      <a:r>
                        <a:rPr lang="en-US" dirty="0"/>
                        <a:t> 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passive pronation was 60 degrees</a:t>
                      </a:r>
                    </a:p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passive flexion was 120 degrees</a:t>
                      </a:r>
                    </a:p>
                    <a:p>
                      <a:pPr rtl="1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passive extension was 60 degrees</a:t>
                      </a:r>
                      <a:endParaRPr lang="ar-E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558" y="1303020"/>
            <a:ext cx="7609522" cy="323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7402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Surgical procedure</a:t>
            </a:r>
            <a:br>
              <a:rPr lang="ar-EG" dirty="0"/>
            </a:br>
            <a:endParaRPr lang="ar-EG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29" y="1244727"/>
            <a:ext cx="4095003" cy="358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67" y="1094705"/>
            <a:ext cx="4111888" cy="3593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216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PAMP:</a:t>
            </a:r>
            <a:endParaRPr lang="ar-EG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28" y="1750331"/>
            <a:ext cx="6331905" cy="301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533" y="1725769"/>
            <a:ext cx="3298838" cy="309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07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PALP:</a:t>
            </a:r>
            <a:endParaRPr lang="ar-EG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88" y="1746679"/>
            <a:ext cx="3083920" cy="318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808" y="1778716"/>
            <a:ext cx="2999237" cy="314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045" y="1778716"/>
            <a:ext cx="3278974" cy="314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299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PLP:</a:t>
            </a:r>
            <a:endParaRPr lang="ar-EG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897" y="1776293"/>
            <a:ext cx="5153484" cy="3952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7507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_20230424_223137[1]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7319" t="10141" r="25476" b="20601"/>
          <a:stretch/>
        </p:blipFill>
        <p:spPr>
          <a:xfrm>
            <a:off x="3425779" y="1468193"/>
            <a:ext cx="3734874" cy="3013655"/>
          </a:xfrm>
        </p:spPr>
      </p:pic>
      <p:pic>
        <p:nvPicPr>
          <p:cNvPr id="5" name="VID_20230424_223435[1]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6268" t="4577" r="23238" b="4001"/>
          <a:stretch/>
        </p:blipFill>
        <p:spPr>
          <a:xfrm>
            <a:off x="180303" y="347730"/>
            <a:ext cx="3078052" cy="3065172"/>
          </a:xfrm>
          <a:prstGeom prst="rect">
            <a:avLst/>
          </a:prstGeom>
        </p:spPr>
      </p:pic>
      <p:pic>
        <p:nvPicPr>
          <p:cNvPr id="6" name="20220804_113622.wmv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l="18799" r="6005" b="4279"/>
          <a:stretch>
            <a:fillRect/>
          </a:stretch>
        </p:blipFill>
        <p:spPr>
          <a:xfrm>
            <a:off x="7611413" y="2598715"/>
            <a:ext cx="3709117" cy="265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5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 mute="1">
                <p:cTn id="3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up: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135379"/>
              </p:ext>
            </p:extLst>
          </p:nvPr>
        </p:nvGraphicFramePr>
        <p:xfrm>
          <a:off x="2215307" y="1704203"/>
          <a:ext cx="7598393" cy="3241283"/>
        </p:xfrm>
        <a:graphic>
          <a:graphicData uri="http://schemas.openxmlformats.org/drawingml/2006/table">
            <a:tbl>
              <a:tblPr firstRow="1" firstCol="1" bandRow="1"/>
              <a:tblGrid>
                <a:gridCol w="1322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1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7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36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1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7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89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3320"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Total ROM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Flexion ROM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Extension ROM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Supination ROM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Pronation ROM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8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solidFill>
                            <a:srgbClr val="7030A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>
                          <a:solidFill>
                            <a:srgbClr val="7030A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MEPS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546"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   immediate 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110( </a:t>
                      </a:r>
                      <a:r>
                        <a:rPr lang="en-US" sz="10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passive)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130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20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60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none" strike="noStrike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70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none" strike="noStrike">
                          <a:solidFill>
                            <a:srgbClr val="7030A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8866"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     3 Months 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100(passive)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100(</a:t>
                      </a:r>
                      <a:r>
                        <a:rPr lang="en-US" sz="1200" b="1" u="sng" dirty="0" err="1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acive</a:t>
                      </a: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120(passive)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110(active)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20(passive)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10 (Active)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50(passive)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50(active)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none" strike="noStrike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50(passive)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none" strike="noStrike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50(active)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none" strike="noStrike">
                          <a:solidFill>
                            <a:srgbClr val="7030A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sng">
                          <a:solidFill>
                            <a:srgbClr val="7030A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85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3551"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     6 Months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130(passive)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120(active)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none" strike="noStrike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130(passive)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130(active)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0 (passive)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10(active)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70(passive)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lnSpc>
                          <a:spcPts val="1670"/>
                        </a:lnSpc>
                        <a:spcBef>
                          <a:spcPts val="1195"/>
                        </a:spcBef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70(active)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60(</a:t>
                      </a:r>
                      <a:r>
                        <a:rPr lang="en-US" sz="1200" b="1" u="sng" dirty="0" err="1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passie</a:t>
                      </a: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sng" dirty="0">
                          <a:solidFill>
                            <a:srgbClr val="00000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60(active)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solidFill>
                            <a:srgbClr val="7030A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 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u="sng" dirty="0">
                          <a:solidFill>
                            <a:srgbClr val="7030A0"/>
                          </a:solidFill>
                          <a:effectLst/>
                          <a:latin typeface="Microsoft Sans Serif"/>
                          <a:ea typeface="Microsoft Sans Serif"/>
                          <a:cs typeface="Times New Roman"/>
                        </a:rPr>
                        <a:t>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Microsoft Sans Serif"/>
                        <a:ea typeface="Microsoft Sans Serif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5183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photos for ROM after 6 months</a:t>
            </a:r>
            <a:endParaRPr lang="ar-EG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971" y="2465961"/>
            <a:ext cx="7539194" cy="250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05265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6031260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39" y="437882"/>
            <a:ext cx="10890161" cy="573908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-This study  demonstrates that satisfactory outcomes in terms of ROM and   function can be achieved following arthroscopic </a:t>
            </a:r>
            <a:r>
              <a:rPr lang="en-US" dirty="0" err="1"/>
              <a:t>arthrolysis</a:t>
            </a:r>
            <a:r>
              <a:rPr lang="en-US" dirty="0"/>
              <a:t> of the elbow with the use of active and passive exercise in the post-operative period.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-Taking into consideration the satisfactory clinical outcomes and low rate of complications, we conclude that arthroscopic </a:t>
            </a:r>
            <a:r>
              <a:rPr lang="en-US" dirty="0" err="1"/>
              <a:t>arthrolysis</a:t>
            </a:r>
            <a:r>
              <a:rPr lang="en-US" dirty="0"/>
              <a:t> is a good option for the treatment of post-traumatic elbow stiffness as it restores nearly normal elbow function.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2983524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" b="6991"/>
          <a:stretch/>
        </p:blipFill>
        <p:spPr>
          <a:xfrm>
            <a:off x="1" y="0"/>
            <a:ext cx="12192000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420"/>
            <a:ext cx="4544937" cy="52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28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1680</Words>
  <Application>Microsoft Office PowerPoint</Application>
  <PresentationFormat>Widescreen</PresentationFormat>
  <Paragraphs>294</Paragraphs>
  <Slides>59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Calibri</vt:lpstr>
      <vt:lpstr>Calibri Light</vt:lpstr>
      <vt:lpstr>Microsoft Sans Serif</vt:lpstr>
      <vt:lpstr>Wingdings</vt:lpstr>
      <vt:lpstr>Office Theme</vt:lpstr>
      <vt:lpstr>Arthroscopic release of post-traumatic stiff elbow</vt:lpstr>
      <vt:lpstr>     Points to be covered  -Background and literature review.  -Patients and methods.  -Results.  -Discussion.  -Summary and conclusion.</vt:lpstr>
      <vt:lpstr>Introduction</vt:lpstr>
      <vt:lpstr>Introduction</vt:lpstr>
      <vt:lpstr>PowerPoint Presentation</vt:lpstr>
      <vt:lpstr>Relevant Anatomy and biomechanics </vt:lpstr>
      <vt:lpstr>Relevant Anatomy</vt:lpstr>
      <vt:lpstr>PowerPoint Presentation</vt:lpstr>
      <vt:lpstr>                     Anatomy of the capsule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Patho-etiology of elbow stiffness</vt:lpstr>
      <vt:lpstr>PowerPoint Presentation</vt:lpstr>
      <vt:lpstr>Classification of elbow stiffness</vt:lpstr>
      <vt:lpstr>PowerPoint Presentation</vt:lpstr>
      <vt:lpstr>PowerPoint Presentation</vt:lpstr>
      <vt:lpstr>PowerPoint Presentation</vt:lpstr>
      <vt:lpstr>Clinical assessment:  </vt:lpstr>
      <vt:lpstr>PowerPoint Presentation</vt:lpstr>
      <vt:lpstr>Radiological assessment:</vt:lpstr>
      <vt:lpstr>Functional assessment </vt:lpstr>
      <vt:lpstr>Treatment </vt:lpstr>
      <vt:lpstr>Regarding our study</vt:lpstr>
      <vt:lpstr>PowerPoint Presentation</vt:lpstr>
      <vt:lpstr>PowerPoint Presentation</vt:lpstr>
      <vt:lpstr>Preoperative Management Protocol </vt:lpstr>
      <vt:lpstr>Operative technique</vt:lpstr>
      <vt:lpstr>Identification of bony landmarks and surface anatomy of portals</vt:lpstr>
      <vt:lpstr> Capsular inflation with 30  ml saline through Soft spot and started with PAMP</vt:lpstr>
      <vt:lpstr>Viewing PAMP</vt:lpstr>
      <vt:lpstr> we started switching portal to viewing antro-lateral portal for visualization of medial compartment and debridement of capsule. </vt:lpstr>
      <vt:lpstr>Once maximum extension through anterior capsular release has been achieved ,a posterior central portal is established.</vt:lpstr>
      <vt:lpstr>PowerPoint Presentation</vt:lpstr>
      <vt:lpstr>Post-Operative Care </vt:lpstr>
      <vt:lpstr> Results </vt:lpstr>
      <vt:lpstr>Functional Analysis Data</vt:lpstr>
      <vt:lpstr>PowerPoint Presentation</vt:lpstr>
      <vt:lpstr>SUPINATION-PRONATION ROM</vt:lpstr>
      <vt:lpstr>Complications Data</vt:lpstr>
      <vt:lpstr>Statistically positive significant correlations</vt:lpstr>
      <vt:lpstr>Statistically negative significant</vt:lpstr>
      <vt:lpstr>No statistically signifigance</vt:lpstr>
      <vt:lpstr>Case Presentation</vt:lpstr>
      <vt:lpstr>PowerPoint Presentation</vt:lpstr>
      <vt:lpstr>Radiological assessment:</vt:lpstr>
      <vt:lpstr>Clinical pre-operative  photos:</vt:lpstr>
      <vt:lpstr>Surgical procedure </vt:lpstr>
      <vt:lpstr>PAMP:</vt:lpstr>
      <vt:lpstr>PALP:</vt:lpstr>
      <vt:lpstr>PLP:</vt:lpstr>
      <vt:lpstr>PowerPoint Presentation</vt:lpstr>
      <vt:lpstr>Follow up:</vt:lpstr>
      <vt:lpstr>Clinical photos for ROM after 6 months</vt:lpstr>
      <vt:lpstr>Conclusion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pediatric femoral shaft fracture: Nancy nail versus open reduction internal fixation by plate</dc:title>
  <dc:creator>Mina Essmat Abaskhon</dc:creator>
  <cp:lastModifiedBy>Lenovo Thinkpad 1</cp:lastModifiedBy>
  <cp:revision>135</cp:revision>
  <dcterms:created xsi:type="dcterms:W3CDTF">2020-03-28T11:48:24Z</dcterms:created>
  <dcterms:modified xsi:type="dcterms:W3CDTF">2023-12-28T15:29:21Z</dcterms:modified>
</cp:coreProperties>
</file>