
<file path=[Content_Types].xml><?xml version="1.0" encoding="utf-8"?>
<Types xmlns="http://schemas.openxmlformats.org/package/2006/content-types">
  <Default Extension="png" ContentType="image/png"/>
  <Default Extension="web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55"/>
  </p:notesMasterIdLst>
  <p:sldIdLst>
    <p:sldId id="256" r:id="rId2"/>
    <p:sldId id="299" r:id="rId3"/>
    <p:sldId id="257" r:id="rId4"/>
    <p:sldId id="298" r:id="rId5"/>
    <p:sldId id="300" r:id="rId6"/>
    <p:sldId id="258" r:id="rId7"/>
    <p:sldId id="312" r:id="rId8"/>
    <p:sldId id="301" r:id="rId9"/>
    <p:sldId id="259" r:id="rId10"/>
    <p:sldId id="302" r:id="rId11"/>
    <p:sldId id="304" r:id="rId12"/>
    <p:sldId id="303" r:id="rId13"/>
    <p:sldId id="306" r:id="rId14"/>
    <p:sldId id="274" r:id="rId15"/>
    <p:sldId id="305" r:id="rId16"/>
    <p:sldId id="309" r:id="rId17"/>
    <p:sldId id="310" r:id="rId18"/>
    <p:sldId id="311" r:id="rId19"/>
    <p:sldId id="307" r:id="rId20"/>
    <p:sldId id="283" r:id="rId21"/>
    <p:sldId id="308" r:id="rId22"/>
    <p:sldId id="284" r:id="rId23"/>
    <p:sldId id="285" r:id="rId24"/>
    <p:sldId id="263" r:id="rId25"/>
    <p:sldId id="264" r:id="rId26"/>
    <p:sldId id="265" r:id="rId27"/>
    <p:sldId id="266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313" r:id="rId36"/>
    <p:sldId id="293" r:id="rId37"/>
    <p:sldId id="318" r:id="rId38"/>
    <p:sldId id="319" r:id="rId39"/>
    <p:sldId id="294" r:id="rId40"/>
    <p:sldId id="295" r:id="rId41"/>
    <p:sldId id="296" r:id="rId42"/>
    <p:sldId id="297" r:id="rId43"/>
    <p:sldId id="315" r:id="rId44"/>
    <p:sldId id="316" r:id="rId45"/>
    <p:sldId id="320" r:id="rId46"/>
    <p:sldId id="321" r:id="rId47"/>
    <p:sldId id="322" r:id="rId48"/>
    <p:sldId id="323" r:id="rId49"/>
    <p:sldId id="324" r:id="rId50"/>
    <p:sldId id="325" r:id="rId51"/>
    <p:sldId id="326" r:id="rId52"/>
    <p:sldId id="282" r:id="rId53"/>
    <p:sldId id="327" r:id="rId5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5A48AE93-73C8-4BEF-9C2A-F7E260D48B98}">
          <p14:sldIdLst>
            <p14:sldId id="256"/>
            <p14:sldId id="299"/>
          </p14:sldIdLst>
        </p14:section>
        <p14:section name="Section sans titre" id="{5CB74D7C-2C60-4FF6-A00B-11813BF03F6B}">
          <p14:sldIdLst>
            <p14:sldId id="257"/>
            <p14:sldId id="298"/>
            <p14:sldId id="300"/>
            <p14:sldId id="258"/>
            <p14:sldId id="312"/>
            <p14:sldId id="301"/>
            <p14:sldId id="259"/>
            <p14:sldId id="302"/>
            <p14:sldId id="304"/>
            <p14:sldId id="303"/>
            <p14:sldId id="306"/>
            <p14:sldId id="274"/>
            <p14:sldId id="305"/>
            <p14:sldId id="309"/>
            <p14:sldId id="310"/>
            <p14:sldId id="311"/>
            <p14:sldId id="307"/>
            <p14:sldId id="283"/>
            <p14:sldId id="308"/>
            <p14:sldId id="284"/>
            <p14:sldId id="285"/>
            <p14:sldId id="263"/>
            <p14:sldId id="264"/>
            <p14:sldId id="265"/>
            <p14:sldId id="266"/>
            <p14:sldId id="286"/>
            <p14:sldId id="287"/>
            <p14:sldId id="288"/>
            <p14:sldId id="289"/>
            <p14:sldId id="290"/>
            <p14:sldId id="291"/>
            <p14:sldId id="292"/>
            <p14:sldId id="313"/>
            <p14:sldId id="293"/>
            <p14:sldId id="318"/>
            <p14:sldId id="319"/>
            <p14:sldId id="294"/>
            <p14:sldId id="295"/>
            <p14:sldId id="296"/>
            <p14:sldId id="297"/>
            <p14:sldId id="315"/>
            <p14:sldId id="316"/>
            <p14:sldId id="320"/>
            <p14:sldId id="321"/>
            <p14:sldId id="322"/>
            <p14:sldId id="323"/>
            <p14:sldId id="324"/>
            <p14:sldId id="325"/>
            <p14:sldId id="326"/>
            <p14:sldId id="282"/>
            <p14:sldId id="32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fr-FR"/>
              <a:t>Time to return to work in weeks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Feuil1!$A$1:$K$1</c:f>
              <c:strCache>
                <c:ptCount val="11"/>
                <c:pt idx="0">
                  <c:v> </c:v>
                </c:pt>
                <c:pt idx="1">
                  <c:v>0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</c:strCache>
            </c:strRef>
          </c:cat>
          <c:val>
            <c:numRef>
              <c:f>Feuil1!$A$2:$K$2</c:f>
              <c:numCache>
                <c:formatCode>General</c:formatCode>
                <c:ptCount val="11"/>
                <c:pt idx="0">
                  <c:v>0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3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36-4246-9589-B10B8ECD5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2044549344"/>
        <c:axId val="2044543520"/>
      </c:barChart>
      <c:catAx>
        <c:axId val="20445493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Time in weeks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4543520"/>
        <c:crosses val="autoZero"/>
        <c:auto val="1"/>
        <c:lblAlgn val="ctr"/>
        <c:lblOffset val="100"/>
        <c:noMultiLvlLbl val="0"/>
      </c:catAx>
      <c:valAx>
        <c:axId val="204454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/>
                  <a:t>Number of patients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454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fr-FR" dirty="0"/>
              <a:t>QuickDash Score </a:t>
            </a:r>
            <a:r>
              <a:rPr lang="fr-FR" dirty="0" err="1"/>
              <a:t>Repartition</a:t>
            </a:r>
            <a:endParaRPr lang="fr-FR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Feuil1!$A$1:$L$1</c:f>
              <c:strCache>
                <c:ptCount val="12"/>
                <c:pt idx="0">
                  <c:v> </c:v>
                </c:pt>
                <c:pt idx="1">
                  <c:v>0</c:v>
                </c:pt>
                <c:pt idx="2">
                  <c:v>4,6</c:v>
                </c:pt>
                <c:pt idx="3">
                  <c:v>6,8</c:v>
                </c:pt>
                <c:pt idx="4">
                  <c:v>9,1</c:v>
                </c:pt>
                <c:pt idx="5">
                  <c:v>11,4</c:v>
                </c:pt>
                <c:pt idx="6">
                  <c:v>15,9</c:v>
                </c:pt>
                <c:pt idx="7">
                  <c:v>20,5</c:v>
                </c:pt>
                <c:pt idx="8">
                  <c:v>34,1</c:v>
                </c:pt>
                <c:pt idx="9">
                  <c:v>38,6</c:v>
                </c:pt>
                <c:pt idx="10">
                  <c:v>40,9</c:v>
                </c:pt>
                <c:pt idx="11">
                  <c:v>43,2</c:v>
                </c:pt>
              </c:strCache>
            </c:strRef>
          </c:cat>
          <c:val>
            <c:numRef>
              <c:f>Feuil1!$A$2:$L$2</c:f>
              <c:numCache>
                <c:formatCode>General</c:formatCode>
                <c:ptCount val="12"/>
                <c:pt idx="0">
                  <c:v>0</c:v>
                </c:pt>
                <c:pt idx="1">
                  <c:v>9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B8-4F57-B0EB-D9ABD318E6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2044549344"/>
        <c:axId val="2044543520"/>
      </c:barChart>
      <c:catAx>
        <c:axId val="20445493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err="1"/>
                  <a:t>QuickDASH</a:t>
                </a:r>
                <a:r>
                  <a:rPr lang="fr-FR" baseline="0" dirty="0"/>
                  <a:t> SCORE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4543520"/>
        <c:crosses val="autoZero"/>
        <c:auto val="1"/>
        <c:lblAlgn val="ctr"/>
        <c:lblOffset val="100"/>
        <c:noMultiLvlLbl val="0"/>
      </c:catAx>
      <c:valAx>
        <c:axId val="204454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/>
                  <a:t>Number of patients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454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fr-FR" dirty="0"/>
              <a:t>SSV SCORE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Feuil1!$A$1:$I$1</c:f>
              <c:strCache>
                <c:ptCount val="9"/>
                <c:pt idx="0">
                  <c:v> </c:v>
                </c:pt>
                <c:pt idx="1">
                  <c:v>75</c:v>
                </c:pt>
                <c:pt idx="2">
                  <c:v>80</c:v>
                </c:pt>
                <c:pt idx="3">
                  <c:v>85</c:v>
                </c:pt>
                <c:pt idx="4">
                  <c:v>90</c:v>
                </c:pt>
                <c:pt idx="5">
                  <c:v>92</c:v>
                </c:pt>
                <c:pt idx="6">
                  <c:v>95</c:v>
                </c:pt>
                <c:pt idx="7">
                  <c:v>98</c:v>
                </c:pt>
                <c:pt idx="8">
                  <c:v>100</c:v>
                </c:pt>
              </c:strCache>
            </c:strRef>
          </c:cat>
          <c:val>
            <c:numRef>
              <c:f>Feuil1!$A$2:$I$2</c:f>
              <c:numCache>
                <c:formatCode>General</c:formatCode>
                <c:ptCount val="9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9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92-4B22-A5C4-D9BA90D55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2044549344"/>
        <c:axId val="2044543520"/>
      </c:barChart>
      <c:catAx>
        <c:axId val="20445493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/>
                  <a:t>SSV</a:t>
                </a:r>
                <a:r>
                  <a:rPr lang="fr-FR" baseline="0" dirty="0"/>
                  <a:t> SCORE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4543520"/>
        <c:crosses val="autoZero"/>
        <c:auto val="1"/>
        <c:lblAlgn val="ctr"/>
        <c:lblOffset val="100"/>
        <c:noMultiLvlLbl val="0"/>
      </c:catAx>
      <c:valAx>
        <c:axId val="204454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/>
                  <a:t>Number of patients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454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/>
              <a:t>Material displacement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No Displacement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Feuil1!$A$2:$A$3</c:f>
              <c:strCache>
                <c:ptCount val="2"/>
                <c:pt idx="0">
                  <c:v>Open</c:v>
                </c:pt>
                <c:pt idx="1">
                  <c:v>Arthro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15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F-4FDC-B00B-CE2148D83EB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Displacement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Feuil1!$A$2:$A$3</c:f>
              <c:strCache>
                <c:ptCount val="2"/>
                <c:pt idx="0">
                  <c:v>Open</c:v>
                </c:pt>
                <c:pt idx="1">
                  <c:v>Arthro</c:v>
                </c:pt>
              </c:strCache>
            </c:strRef>
          </c:cat>
          <c:val>
            <c:numRef>
              <c:f>Feuil1!$C$2:$C$3</c:f>
              <c:numCache>
                <c:formatCode>General</c:formatCode>
                <c:ptCount val="2"/>
                <c:pt idx="0">
                  <c:v>0.2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BF-4FDC-B00B-CE2148D83E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4557248"/>
        <c:axId val="2044545600"/>
      </c:barChart>
      <c:catAx>
        <c:axId val="204455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4545600"/>
        <c:crosses val="autoZero"/>
        <c:auto val="1"/>
        <c:lblAlgn val="ctr"/>
        <c:lblOffset val="100"/>
        <c:noMultiLvlLbl val="0"/>
      </c:catAx>
      <c:valAx>
        <c:axId val="204454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455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/>
              <a:t>Correction </a:t>
            </a:r>
            <a:r>
              <a:rPr lang="fr-FR" dirty="0" err="1"/>
              <a:t>loss</a:t>
            </a:r>
            <a:endParaRPr lang="fr-FR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No Correction Loss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Feuil1!$A$2:$A$3</c:f>
              <c:strCache>
                <c:ptCount val="2"/>
                <c:pt idx="0">
                  <c:v>Open</c:v>
                </c:pt>
                <c:pt idx="1">
                  <c:v>Arthro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15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46-4BAF-88FF-0D1A920EB421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Correction Loss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Feuil1!$A$2:$A$3</c:f>
              <c:strCache>
                <c:ptCount val="2"/>
                <c:pt idx="0">
                  <c:v>Open</c:v>
                </c:pt>
                <c:pt idx="1">
                  <c:v>Arthro</c:v>
                </c:pt>
              </c:strCache>
            </c:strRef>
          </c:cat>
          <c:val>
            <c:numRef>
              <c:f>Feuil1!$C$2:$C$3</c:f>
              <c:numCache>
                <c:formatCode>General</c:formatCode>
                <c:ptCount val="2"/>
                <c:pt idx="0">
                  <c:v>0.2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46-4BAF-88FF-0D1A920EB4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4557248"/>
        <c:axId val="2044545600"/>
      </c:barChart>
      <c:catAx>
        <c:axId val="204455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4545600"/>
        <c:crosses val="autoZero"/>
        <c:auto val="1"/>
        <c:lblAlgn val="ctr"/>
        <c:lblOffset val="100"/>
        <c:noMultiLvlLbl val="0"/>
      </c:catAx>
      <c:valAx>
        <c:axId val="204454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455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8DF5C7-B9B0-4471-BEBE-A142B7E146BE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F2F2475-7E64-49BB-BD64-AC87AAEB5DC7}">
      <dgm:prSet phldrT="[Texte]"/>
      <dgm:spPr/>
      <dgm:t>
        <a:bodyPr/>
        <a:lstStyle/>
        <a:p>
          <a:r>
            <a:rPr lang="fr-FR" dirty="0" smtClean="0"/>
            <a:t>ALL PATIENTS (30)</a:t>
          </a:r>
          <a:endParaRPr lang="fr-FR" dirty="0"/>
        </a:p>
      </dgm:t>
    </dgm:pt>
    <dgm:pt modelId="{6C948538-F79B-49B2-A8E6-EA547D317645}" type="parTrans" cxnId="{6C248F5C-9C2A-4C5F-91DC-7E007A472A30}">
      <dgm:prSet/>
      <dgm:spPr/>
      <dgm:t>
        <a:bodyPr/>
        <a:lstStyle/>
        <a:p>
          <a:endParaRPr lang="fr-FR"/>
        </a:p>
      </dgm:t>
    </dgm:pt>
    <dgm:pt modelId="{431282D6-AA3D-45BE-A333-D8D48E374C15}" type="sibTrans" cxnId="{6C248F5C-9C2A-4C5F-91DC-7E007A472A30}">
      <dgm:prSet/>
      <dgm:spPr/>
      <dgm:t>
        <a:bodyPr/>
        <a:lstStyle/>
        <a:p>
          <a:endParaRPr lang="fr-FR"/>
        </a:p>
      </dgm:t>
    </dgm:pt>
    <dgm:pt modelId="{B2CF66AF-B0E3-411F-B7E4-24C1A3661DF5}">
      <dgm:prSet phldrT="[Texte]"/>
      <dgm:spPr/>
      <dgm:t>
        <a:bodyPr/>
        <a:lstStyle/>
        <a:p>
          <a:r>
            <a:rPr lang="fr-FR" dirty="0" smtClean="0"/>
            <a:t>ARTHROSCOPY</a:t>
          </a:r>
        </a:p>
        <a:p>
          <a:r>
            <a:rPr lang="fr-FR" dirty="0" smtClean="0"/>
            <a:t>DOUBLE TIGHT ROPE</a:t>
          </a:r>
        </a:p>
        <a:p>
          <a:r>
            <a:rPr lang="fr-FR" dirty="0" smtClean="0"/>
            <a:t>(15)</a:t>
          </a:r>
          <a:endParaRPr lang="fr-FR" dirty="0"/>
        </a:p>
      </dgm:t>
    </dgm:pt>
    <dgm:pt modelId="{C497840D-7743-4830-9823-119EA551C505}" type="parTrans" cxnId="{FA9B8576-B6B9-4142-B762-7D02917D3076}">
      <dgm:prSet/>
      <dgm:spPr/>
      <dgm:t>
        <a:bodyPr/>
        <a:lstStyle/>
        <a:p>
          <a:endParaRPr lang="fr-FR"/>
        </a:p>
      </dgm:t>
    </dgm:pt>
    <dgm:pt modelId="{D51DD697-D06E-4CF9-9EF2-749DAADF3E49}" type="sibTrans" cxnId="{FA9B8576-B6B9-4142-B762-7D02917D3076}">
      <dgm:prSet/>
      <dgm:spPr/>
      <dgm:t>
        <a:bodyPr/>
        <a:lstStyle/>
        <a:p>
          <a:endParaRPr lang="fr-FR"/>
        </a:p>
      </dgm:t>
    </dgm:pt>
    <dgm:pt modelId="{AB6CC885-B667-4B6B-90BD-AF3A78660748}">
      <dgm:prSet phldrT="[Texte]"/>
      <dgm:spPr/>
      <dgm:t>
        <a:bodyPr/>
        <a:lstStyle/>
        <a:p>
          <a:r>
            <a:rPr lang="fr-FR" dirty="0" smtClean="0"/>
            <a:t>MINI OPEN (15)</a:t>
          </a:r>
          <a:endParaRPr lang="fr-FR" dirty="0"/>
        </a:p>
      </dgm:t>
    </dgm:pt>
    <dgm:pt modelId="{D2611F47-CABD-468D-AE8C-7C5E8978D456}" type="sibTrans" cxnId="{37E26582-0D62-4CE1-92BA-78EC1642E1CE}">
      <dgm:prSet/>
      <dgm:spPr/>
      <dgm:t>
        <a:bodyPr/>
        <a:lstStyle/>
        <a:p>
          <a:endParaRPr lang="fr-FR"/>
        </a:p>
      </dgm:t>
    </dgm:pt>
    <dgm:pt modelId="{76CFE5FB-311A-423C-A93A-DFF2E6144CE8}" type="parTrans" cxnId="{37E26582-0D62-4CE1-92BA-78EC1642E1CE}">
      <dgm:prSet/>
      <dgm:spPr/>
      <dgm:t>
        <a:bodyPr/>
        <a:lstStyle/>
        <a:p>
          <a:endParaRPr lang="fr-FR"/>
        </a:p>
      </dgm:t>
    </dgm:pt>
    <dgm:pt modelId="{F3048389-023D-4FE7-82F7-BF1B8C5787CD}">
      <dgm:prSet/>
      <dgm:spPr/>
      <dgm:t>
        <a:bodyPr/>
        <a:lstStyle/>
        <a:p>
          <a:r>
            <a:rPr lang="fr-FR" dirty="0" smtClean="0"/>
            <a:t>SINGLE TIGHT ROPE</a:t>
          </a:r>
        </a:p>
        <a:p>
          <a:r>
            <a:rPr lang="fr-FR" dirty="0" smtClean="0"/>
            <a:t>(10)</a:t>
          </a:r>
          <a:endParaRPr lang="fr-FR" dirty="0"/>
        </a:p>
      </dgm:t>
    </dgm:pt>
    <dgm:pt modelId="{F2D366DB-EDDF-41F6-ABAA-990912CBFC02}" type="parTrans" cxnId="{9DC37B39-DD41-4093-B42B-6317EE21E135}">
      <dgm:prSet/>
      <dgm:spPr/>
      <dgm:t>
        <a:bodyPr/>
        <a:lstStyle/>
        <a:p>
          <a:endParaRPr lang="fr-FR"/>
        </a:p>
      </dgm:t>
    </dgm:pt>
    <dgm:pt modelId="{36D3664F-4E75-43D0-A45C-C926806EE7EE}" type="sibTrans" cxnId="{9DC37B39-DD41-4093-B42B-6317EE21E135}">
      <dgm:prSet/>
      <dgm:spPr/>
      <dgm:t>
        <a:bodyPr/>
        <a:lstStyle/>
        <a:p>
          <a:endParaRPr lang="fr-FR"/>
        </a:p>
      </dgm:t>
    </dgm:pt>
    <dgm:pt modelId="{8BFD8F65-143C-4CFC-9F73-31CA81CA5435}">
      <dgm:prSet/>
      <dgm:spPr/>
      <dgm:t>
        <a:bodyPr/>
        <a:lstStyle/>
        <a:p>
          <a:r>
            <a:rPr lang="fr-FR" dirty="0" smtClean="0"/>
            <a:t>HOOK PLATE</a:t>
          </a:r>
        </a:p>
        <a:p>
          <a:r>
            <a:rPr lang="fr-FR" dirty="0" smtClean="0"/>
            <a:t>(5)</a:t>
          </a:r>
          <a:endParaRPr lang="fr-FR" dirty="0"/>
        </a:p>
      </dgm:t>
    </dgm:pt>
    <dgm:pt modelId="{EED3FDB4-61C8-4FFE-8D61-59819625EDA0}" type="parTrans" cxnId="{FB88523B-DAEC-40F6-BECC-6B1C1558AB1F}">
      <dgm:prSet/>
      <dgm:spPr/>
      <dgm:t>
        <a:bodyPr/>
        <a:lstStyle/>
        <a:p>
          <a:endParaRPr lang="fr-FR"/>
        </a:p>
      </dgm:t>
    </dgm:pt>
    <dgm:pt modelId="{420311C9-73D4-4A27-9D67-87B67CAFF2C7}" type="sibTrans" cxnId="{FB88523B-DAEC-40F6-BECC-6B1C1558AB1F}">
      <dgm:prSet/>
      <dgm:spPr/>
      <dgm:t>
        <a:bodyPr/>
        <a:lstStyle/>
        <a:p>
          <a:endParaRPr lang="fr-FR"/>
        </a:p>
      </dgm:t>
    </dgm:pt>
    <dgm:pt modelId="{FDBA7000-9ADE-431C-84BC-F90775A2F1A5}" type="pres">
      <dgm:prSet presAssocID="{FB8DF5C7-B9B0-4471-BEBE-A142B7E146B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0D703C1-3A9C-4AB2-B756-799E7F0148B6}" type="pres">
      <dgm:prSet presAssocID="{3F2F2475-7E64-49BB-BD64-AC87AAEB5DC7}" presName="hierRoot1" presStyleCnt="0"/>
      <dgm:spPr/>
    </dgm:pt>
    <dgm:pt modelId="{2A7D31FA-8C7B-46B7-A9EA-E8D593ACB4B9}" type="pres">
      <dgm:prSet presAssocID="{3F2F2475-7E64-49BB-BD64-AC87AAEB5DC7}" presName="composite" presStyleCnt="0"/>
      <dgm:spPr/>
    </dgm:pt>
    <dgm:pt modelId="{C760C12A-D15A-4B01-B3EB-EDFEBA1E35DA}" type="pres">
      <dgm:prSet presAssocID="{3F2F2475-7E64-49BB-BD64-AC87AAEB5DC7}" presName="background" presStyleLbl="node0" presStyleIdx="0" presStyleCnt="1"/>
      <dgm:spPr/>
    </dgm:pt>
    <dgm:pt modelId="{1BE5840D-C88E-4FAD-9070-578C9143C2B9}" type="pres">
      <dgm:prSet presAssocID="{3F2F2475-7E64-49BB-BD64-AC87AAEB5DC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0564E6C-3A88-40A8-B6A5-F5F37A293EDF}" type="pres">
      <dgm:prSet presAssocID="{3F2F2475-7E64-49BB-BD64-AC87AAEB5DC7}" presName="hierChild2" presStyleCnt="0"/>
      <dgm:spPr/>
    </dgm:pt>
    <dgm:pt modelId="{BCFA9427-E3F8-4F81-9175-688759F8862D}" type="pres">
      <dgm:prSet presAssocID="{C497840D-7743-4830-9823-119EA551C505}" presName="Name10" presStyleLbl="parChTrans1D2" presStyleIdx="0" presStyleCnt="2"/>
      <dgm:spPr/>
    </dgm:pt>
    <dgm:pt modelId="{74A0D437-46C7-4EA8-88FF-CC0604409AC0}" type="pres">
      <dgm:prSet presAssocID="{B2CF66AF-B0E3-411F-B7E4-24C1A3661DF5}" presName="hierRoot2" presStyleCnt="0"/>
      <dgm:spPr/>
    </dgm:pt>
    <dgm:pt modelId="{8BE2ADA1-A396-4356-8BF2-7CEE7D517BCB}" type="pres">
      <dgm:prSet presAssocID="{B2CF66AF-B0E3-411F-B7E4-24C1A3661DF5}" presName="composite2" presStyleCnt="0"/>
      <dgm:spPr/>
    </dgm:pt>
    <dgm:pt modelId="{C002C345-E8EF-4894-935E-085885DD62FE}" type="pres">
      <dgm:prSet presAssocID="{B2CF66AF-B0E3-411F-B7E4-24C1A3661DF5}" presName="background2" presStyleLbl="node2" presStyleIdx="0" presStyleCnt="2"/>
      <dgm:spPr/>
    </dgm:pt>
    <dgm:pt modelId="{CFA53E60-A8C7-4D98-8046-A2DC07FC23D0}" type="pres">
      <dgm:prSet presAssocID="{B2CF66AF-B0E3-411F-B7E4-24C1A3661DF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BB05123-F161-4888-95B2-EEDB819E2E8A}" type="pres">
      <dgm:prSet presAssocID="{B2CF66AF-B0E3-411F-B7E4-24C1A3661DF5}" presName="hierChild3" presStyleCnt="0"/>
      <dgm:spPr/>
    </dgm:pt>
    <dgm:pt modelId="{9CAA08CE-3F1F-45E5-AA06-085D5FF837CE}" type="pres">
      <dgm:prSet presAssocID="{76CFE5FB-311A-423C-A93A-DFF2E6144CE8}" presName="Name10" presStyleLbl="parChTrans1D2" presStyleIdx="1" presStyleCnt="2"/>
      <dgm:spPr/>
    </dgm:pt>
    <dgm:pt modelId="{5F59DF06-EDC9-41F7-8AE6-1617358EA049}" type="pres">
      <dgm:prSet presAssocID="{AB6CC885-B667-4B6B-90BD-AF3A78660748}" presName="hierRoot2" presStyleCnt="0"/>
      <dgm:spPr/>
    </dgm:pt>
    <dgm:pt modelId="{60F11FF2-9EDB-4A7D-8ED2-963FE7F2EAE0}" type="pres">
      <dgm:prSet presAssocID="{AB6CC885-B667-4B6B-90BD-AF3A78660748}" presName="composite2" presStyleCnt="0"/>
      <dgm:spPr/>
    </dgm:pt>
    <dgm:pt modelId="{9B5AB62F-3715-427D-BADD-621ED01A3678}" type="pres">
      <dgm:prSet presAssocID="{AB6CC885-B667-4B6B-90BD-AF3A78660748}" presName="background2" presStyleLbl="node2" presStyleIdx="1" presStyleCnt="2"/>
      <dgm:spPr/>
    </dgm:pt>
    <dgm:pt modelId="{8206D1CD-84BB-44F4-BA28-3290042127B7}" type="pres">
      <dgm:prSet presAssocID="{AB6CC885-B667-4B6B-90BD-AF3A78660748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14C8871-5407-4A6F-8CF7-BE8001A728ED}" type="pres">
      <dgm:prSet presAssocID="{AB6CC885-B667-4B6B-90BD-AF3A78660748}" presName="hierChild3" presStyleCnt="0"/>
      <dgm:spPr/>
    </dgm:pt>
    <dgm:pt modelId="{88ACEBBF-5FFD-4375-BEA2-26A7465D47F6}" type="pres">
      <dgm:prSet presAssocID="{F2D366DB-EDDF-41F6-ABAA-990912CBFC02}" presName="Name17" presStyleLbl="parChTrans1D3" presStyleIdx="0" presStyleCnt="2"/>
      <dgm:spPr/>
    </dgm:pt>
    <dgm:pt modelId="{7EE16576-6F88-4A06-A420-D57939765C29}" type="pres">
      <dgm:prSet presAssocID="{F3048389-023D-4FE7-82F7-BF1B8C5787CD}" presName="hierRoot3" presStyleCnt="0"/>
      <dgm:spPr/>
    </dgm:pt>
    <dgm:pt modelId="{41CFBF89-9A38-4A6E-91B4-33AB52C4BEE2}" type="pres">
      <dgm:prSet presAssocID="{F3048389-023D-4FE7-82F7-BF1B8C5787CD}" presName="composite3" presStyleCnt="0"/>
      <dgm:spPr/>
    </dgm:pt>
    <dgm:pt modelId="{366EBA8D-55BA-4588-865E-69D7F9F9F3E9}" type="pres">
      <dgm:prSet presAssocID="{F3048389-023D-4FE7-82F7-BF1B8C5787CD}" presName="background3" presStyleLbl="node3" presStyleIdx="0" presStyleCnt="2"/>
      <dgm:spPr/>
    </dgm:pt>
    <dgm:pt modelId="{4CDD7793-5877-4F2A-AFAD-2037287730B6}" type="pres">
      <dgm:prSet presAssocID="{F3048389-023D-4FE7-82F7-BF1B8C5787CD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5C5A883-09D0-439A-BE0F-6F882DD0FE66}" type="pres">
      <dgm:prSet presAssocID="{F3048389-023D-4FE7-82F7-BF1B8C5787CD}" presName="hierChild4" presStyleCnt="0"/>
      <dgm:spPr/>
    </dgm:pt>
    <dgm:pt modelId="{FFEF4487-4B16-482D-8E01-2A91CA5DE859}" type="pres">
      <dgm:prSet presAssocID="{EED3FDB4-61C8-4FFE-8D61-59819625EDA0}" presName="Name17" presStyleLbl="parChTrans1D3" presStyleIdx="1" presStyleCnt="2"/>
      <dgm:spPr/>
    </dgm:pt>
    <dgm:pt modelId="{84F5DBD1-E91B-480E-9BFA-E99EDC23D408}" type="pres">
      <dgm:prSet presAssocID="{8BFD8F65-143C-4CFC-9F73-31CA81CA5435}" presName="hierRoot3" presStyleCnt="0"/>
      <dgm:spPr/>
    </dgm:pt>
    <dgm:pt modelId="{93C46A52-FA69-40DC-8B1F-3A1F4EED42D3}" type="pres">
      <dgm:prSet presAssocID="{8BFD8F65-143C-4CFC-9F73-31CA81CA5435}" presName="composite3" presStyleCnt="0"/>
      <dgm:spPr/>
    </dgm:pt>
    <dgm:pt modelId="{F0D99625-AB1F-494C-8A04-3C73A64363A1}" type="pres">
      <dgm:prSet presAssocID="{8BFD8F65-143C-4CFC-9F73-31CA81CA5435}" presName="background3" presStyleLbl="node3" presStyleIdx="1" presStyleCnt="2"/>
      <dgm:spPr/>
    </dgm:pt>
    <dgm:pt modelId="{B6E0FFAC-037A-4F57-9D7B-49003965FA48}" type="pres">
      <dgm:prSet presAssocID="{8BFD8F65-143C-4CFC-9F73-31CA81CA5435}" presName="text3" presStyleLbl="fgAcc3" presStyleIdx="1" presStyleCnt="2">
        <dgm:presLayoutVars>
          <dgm:chPref val="3"/>
        </dgm:presLayoutVars>
      </dgm:prSet>
      <dgm:spPr/>
    </dgm:pt>
    <dgm:pt modelId="{C3A864FA-57AE-48C6-8AC7-4E405AB154DE}" type="pres">
      <dgm:prSet presAssocID="{8BFD8F65-143C-4CFC-9F73-31CA81CA5435}" presName="hierChild4" presStyleCnt="0"/>
      <dgm:spPr/>
    </dgm:pt>
  </dgm:ptLst>
  <dgm:cxnLst>
    <dgm:cxn modelId="{37E26582-0D62-4CE1-92BA-78EC1642E1CE}" srcId="{3F2F2475-7E64-49BB-BD64-AC87AAEB5DC7}" destId="{AB6CC885-B667-4B6B-90BD-AF3A78660748}" srcOrd="1" destOrd="0" parTransId="{76CFE5FB-311A-423C-A93A-DFF2E6144CE8}" sibTransId="{D2611F47-CABD-468D-AE8C-7C5E8978D456}"/>
    <dgm:cxn modelId="{5D2CCCF2-9215-42D0-92D0-BACBDDC5EE57}" type="presOf" srcId="{FB8DF5C7-B9B0-4471-BEBE-A142B7E146BE}" destId="{FDBA7000-9ADE-431C-84BC-F90775A2F1A5}" srcOrd="0" destOrd="0" presId="urn:microsoft.com/office/officeart/2005/8/layout/hierarchy1"/>
    <dgm:cxn modelId="{EE45AFA5-4897-4E4A-8DFD-616C9A70D018}" type="presOf" srcId="{B2CF66AF-B0E3-411F-B7E4-24C1A3661DF5}" destId="{CFA53E60-A8C7-4D98-8046-A2DC07FC23D0}" srcOrd="0" destOrd="0" presId="urn:microsoft.com/office/officeart/2005/8/layout/hierarchy1"/>
    <dgm:cxn modelId="{FB5AD410-007F-40F9-8B02-02B81AE9BC00}" type="presOf" srcId="{C497840D-7743-4830-9823-119EA551C505}" destId="{BCFA9427-E3F8-4F81-9175-688759F8862D}" srcOrd="0" destOrd="0" presId="urn:microsoft.com/office/officeart/2005/8/layout/hierarchy1"/>
    <dgm:cxn modelId="{8C0AF8C0-002B-4DFF-A42D-371D598AE330}" type="presOf" srcId="{76CFE5FB-311A-423C-A93A-DFF2E6144CE8}" destId="{9CAA08CE-3F1F-45E5-AA06-085D5FF837CE}" srcOrd="0" destOrd="0" presId="urn:microsoft.com/office/officeart/2005/8/layout/hierarchy1"/>
    <dgm:cxn modelId="{A30061F2-CB45-40F9-BA63-0ADB680534D5}" type="presOf" srcId="{F2D366DB-EDDF-41F6-ABAA-990912CBFC02}" destId="{88ACEBBF-5FFD-4375-BEA2-26A7465D47F6}" srcOrd="0" destOrd="0" presId="urn:microsoft.com/office/officeart/2005/8/layout/hierarchy1"/>
    <dgm:cxn modelId="{FA9B8576-B6B9-4142-B762-7D02917D3076}" srcId="{3F2F2475-7E64-49BB-BD64-AC87AAEB5DC7}" destId="{B2CF66AF-B0E3-411F-B7E4-24C1A3661DF5}" srcOrd="0" destOrd="0" parTransId="{C497840D-7743-4830-9823-119EA551C505}" sibTransId="{D51DD697-D06E-4CF9-9EF2-749DAADF3E49}"/>
    <dgm:cxn modelId="{B31F9A52-1358-49D9-A67D-79467B4F2057}" type="presOf" srcId="{3F2F2475-7E64-49BB-BD64-AC87AAEB5DC7}" destId="{1BE5840D-C88E-4FAD-9070-578C9143C2B9}" srcOrd="0" destOrd="0" presId="urn:microsoft.com/office/officeart/2005/8/layout/hierarchy1"/>
    <dgm:cxn modelId="{6FC24C09-EAF7-417D-9590-440B565B27F6}" type="presOf" srcId="{8BFD8F65-143C-4CFC-9F73-31CA81CA5435}" destId="{B6E0FFAC-037A-4F57-9D7B-49003965FA48}" srcOrd="0" destOrd="0" presId="urn:microsoft.com/office/officeart/2005/8/layout/hierarchy1"/>
    <dgm:cxn modelId="{7B6E976C-B1E9-4F46-98C5-1E184EBB4639}" type="presOf" srcId="{EED3FDB4-61C8-4FFE-8D61-59819625EDA0}" destId="{FFEF4487-4B16-482D-8E01-2A91CA5DE859}" srcOrd="0" destOrd="0" presId="urn:microsoft.com/office/officeart/2005/8/layout/hierarchy1"/>
    <dgm:cxn modelId="{6C248F5C-9C2A-4C5F-91DC-7E007A472A30}" srcId="{FB8DF5C7-B9B0-4471-BEBE-A142B7E146BE}" destId="{3F2F2475-7E64-49BB-BD64-AC87AAEB5DC7}" srcOrd="0" destOrd="0" parTransId="{6C948538-F79B-49B2-A8E6-EA547D317645}" sibTransId="{431282D6-AA3D-45BE-A333-D8D48E374C15}"/>
    <dgm:cxn modelId="{9DC37B39-DD41-4093-B42B-6317EE21E135}" srcId="{AB6CC885-B667-4B6B-90BD-AF3A78660748}" destId="{F3048389-023D-4FE7-82F7-BF1B8C5787CD}" srcOrd="0" destOrd="0" parTransId="{F2D366DB-EDDF-41F6-ABAA-990912CBFC02}" sibTransId="{36D3664F-4E75-43D0-A45C-C926806EE7EE}"/>
    <dgm:cxn modelId="{2E0ECB61-9D86-4DA8-9FD0-9742C2AF85E3}" type="presOf" srcId="{AB6CC885-B667-4B6B-90BD-AF3A78660748}" destId="{8206D1CD-84BB-44F4-BA28-3290042127B7}" srcOrd="0" destOrd="0" presId="urn:microsoft.com/office/officeart/2005/8/layout/hierarchy1"/>
    <dgm:cxn modelId="{FB88523B-DAEC-40F6-BECC-6B1C1558AB1F}" srcId="{AB6CC885-B667-4B6B-90BD-AF3A78660748}" destId="{8BFD8F65-143C-4CFC-9F73-31CA81CA5435}" srcOrd="1" destOrd="0" parTransId="{EED3FDB4-61C8-4FFE-8D61-59819625EDA0}" sibTransId="{420311C9-73D4-4A27-9D67-87B67CAFF2C7}"/>
    <dgm:cxn modelId="{7D2FC43E-032F-4623-8285-42E3A314F087}" type="presOf" srcId="{F3048389-023D-4FE7-82F7-BF1B8C5787CD}" destId="{4CDD7793-5877-4F2A-AFAD-2037287730B6}" srcOrd="0" destOrd="0" presId="urn:microsoft.com/office/officeart/2005/8/layout/hierarchy1"/>
    <dgm:cxn modelId="{90F0AC96-B409-4C5E-8B32-C13A4325FB85}" type="presParOf" srcId="{FDBA7000-9ADE-431C-84BC-F90775A2F1A5}" destId="{D0D703C1-3A9C-4AB2-B756-799E7F0148B6}" srcOrd="0" destOrd="0" presId="urn:microsoft.com/office/officeart/2005/8/layout/hierarchy1"/>
    <dgm:cxn modelId="{2B3A654D-F901-4D2E-833F-EA1D36A88B7F}" type="presParOf" srcId="{D0D703C1-3A9C-4AB2-B756-799E7F0148B6}" destId="{2A7D31FA-8C7B-46B7-A9EA-E8D593ACB4B9}" srcOrd="0" destOrd="0" presId="urn:microsoft.com/office/officeart/2005/8/layout/hierarchy1"/>
    <dgm:cxn modelId="{591828B5-09D1-4063-AF03-4AC589C9113F}" type="presParOf" srcId="{2A7D31FA-8C7B-46B7-A9EA-E8D593ACB4B9}" destId="{C760C12A-D15A-4B01-B3EB-EDFEBA1E35DA}" srcOrd="0" destOrd="0" presId="urn:microsoft.com/office/officeart/2005/8/layout/hierarchy1"/>
    <dgm:cxn modelId="{79169066-34C6-4CF8-A3B1-8606737E36E4}" type="presParOf" srcId="{2A7D31FA-8C7B-46B7-A9EA-E8D593ACB4B9}" destId="{1BE5840D-C88E-4FAD-9070-578C9143C2B9}" srcOrd="1" destOrd="0" presId="urn:microsoft.com/office/officeart/2005/8/layout/hierarchy1"/>
    <dgm:cxn modelId="{DCEB4DFE-FA5F-472D-9B7A-0D5ED086E1DF}" type="presParOf" srcId="{D0D703C1-3A9C-4AB2-B756-799E7F0148B6}" destId="{00564E6C-3A88-40A8-B6A5-F5F37A293EDF}" srcOrd="1" destOrd="0" presId="urn:microsoft.com/office/officeart/2005/8/layout/hierarchy1"/>
    <dgm:cxn modelId="{6AAE6C5D-92BD-4A75-A6C7-38DEBF9AA4EA}" type="presParOf" srcId="{00564E6C-3A88-40A8-B6A5-F5F37A293EDF}" destId="{BCFA9427-E3F8-4F81-9175-688759F8862D}" srcOrd="0" destOrd="0" presId="urn:microsoft.com/office/officeart/2005/8/layout/hierarchy1"/>
    <dgm:cxn modelId="{2BBE3758-D1E0-4A62-A52D-84A8841ECFFA}" type="presParOf" srcId="{00564E6C-3A88-40A8-B6A5-F5F37A293EDF}" destId="{74A0D437-46C7-4EA8-88FF-CC0604409AC0}" srcOrd="1" destOrd="0" presId="urn:microsoft.com/office/officeart/2005/8/layout/hierarchy1"/>
    <dgm:cxn modelId="{C7C8C597-F1EE-419B-A95A-A58ED79194E1}" type="presParOf" srcId="{74A0D437-46C7-4EA8-88FF-CC0604409AC0}" destId="{8BE2ADA1-A396-4356-8BF2-7CEE7D517BCB}" srcOrd="0" destOrd="0" presId="urn:microsoft.com/office/officeart/2005/8/layout/hierarchy1"/>
    <dgm:cxn modelId="{9A73926B-7BDE-40C2-BCBB-8B5C300A8B29}" type="presParOf" srcId="{8BE2ADA1-A396-4356-8BF2-7CEE7D517BCB}" destId="{C002C345-E8EF-4894-935E-085885DD62FE}" srcOrd="0" destOrd="0" presId="urn:microsoft.com/office/officeart/2005/8/layout/hierarchy1"/>
    <dgm:cxn modelId="{80F81A91-EDF1-485F-8495-39F96884191C}" type="presParOf" srcId="{8BE2ADA1-A396-4356-8BF2-7CEE7D517BCB}" destId="{CFA53E60-A8C7-4D98-8046-A2DC07FC23D0}" srcOrd="1" destOrd="0" presId="urn:microsoft.com/office/officeart/2005/8/layout/hierarchy1"/>
    <dgm:cxn modelId="{C579B7BF-B2A6-4FE0-B4EB-58AD37244E31}" type="presParOf" srcId="{74A0D437-46C7-4EA8-88FF-CC0604409AC0}" destId="{EBB05123-F161-4888-95B2-EEDB819E2E8A}" srcOrd="1" destOrd="0" presId="urn:microsoft.com/office/officeart/2005/8/layout/hierarchy1"/>
    <dgm:cxn modelId="{7C24A7A8-667C-48E1-ACF5-805C9BB0CC31}" type="presParOf" srcId="{00564E6C-3A88-40A8-B6A5-F5F37A293EDF}" destId="{9CAA08CE-3F1F-45E5-AA06-085D5FF837CE}" srcOrd="2" destOrd="0" presId="urn:microsoft.com/office/officeart/2005/8/layout/hierarchy1"/>
    <dgm:cxn modelId="{10B63609-5E1E-4A72-88F7-ED13E74749BF}" type="presParOf" srcId="{00564E6C-3A88-40A8-B6A5-F5F37A293EDF}" destId="{5F59DF06-EDC9-41F7-8AE6-1617358EA049}" srcOrd="3" destOrd="0" presId="urn:microsoft.com/office/officeart/2005/8/layout/hierarchy1"/>
    <dgm:cxn modelId="{518A0A70-B6DB-4F5E-ADC9-AE13C79513ED}" type="presParOf" srcId="{5F59DF06-EDC9-41F7-8AE6-1617358EA049}" destId="{60F11FF2-9EDB-4A7D-8ED2-963FE7F2EAE0}" srcOrd="0" destOrd="0" presId="urn:microsoft.com/office/officeart/2005/8/layout/hierarchy1"/>
    <dgm:cxn modelId="{7C074A15-79E3-4570-B7EA-45310823C9EB}" type="presParOf" srcId="{60F11FF2-9EDB-4A7D-8ED2-963FE7F2EAE0}" destId="{9B5AB62F-3715-427D-BADD-621ED01A3678}" srcOrd="0" destOrd="0" presId="urn:microsoft.com/office/officeart/2005/8/layout/hierarchy1"/>
    <dgm:cxn modelId="{34A5A8B2-6C4F-489C-B527-7B696430E18B}" type="presParOf" srcId="{60F11FF2-9EDB-4A7D-8ED2-963FE7F2EAE0}" destId="{8206D1CD-84BB-44F4-BA28-3290042127B7}" srcOrd="1" destOrd="0" presId="urn:microsoft.com/office/officeart/2005/8/layout/hierarchy1"/>
    <dgm:cxn modelId="{8442F917-FF46-4A60-842E-D443E98D1AF7}" type="presParOf" srcId="{5F59DF06-EDC9-41F7-8AE6-1617358EA049}" destId="{D14C8871-5407-4A6F-8CF7-BE8001A728ED}" srcOrd="1" destOrd="0" presId="urn:microsoft.com/office/officeart/2005/8/layout/hierarchy1"/>
    <dgm:cxn modelId="{76562892-329E-469E-8AEC-C1133C958720}" type="presParOf" srcId="{D14C8871-5407-4A6F-8CF7-BE8001A728ED}" destId="{88ACEBBF-5FFD-4375-BEA2-26A7465D47F6}" srcOrd="0" destOrd="0" presId="urn:microsoft.com/office/officeart/2005/8/layout/hierarchy1"/>
    <dgm:cxn modelId="{A96E26C9-A097-47E4-ACB1-123B4CED003E}" type="presParOf" srcId="{D14C8871-5407-4A6F-8CF7-BE8001A728ED}" destId="{7EE16576-6F88-4A06-A420-D57939765C29}" srcOrd="1" destOrd="0" presId="urn:microsoft.com/office/officeart/2005/8/layout/hierarchy1"/>
    <dgm:cxn modelId="{979DE4BC-5A2E-4F4A-B05D-94C5D93AFADD}" type="presParOf" srcId="{7EE16576-6F88-4A06-A420-D57939765C29}" destId="{41CFBF89-9A38-4A6E-91B4-33AB52C4BEE2}" srcOrd="0" destOrd="0" presId="urn:microsoft.com/office/officeart/2005/8/layout/hierarchy1"/>
    <dgm:cxn modelId="{49D128D7-5FCD-4DD8-B432-C54226822A87}" type="presParOf" srcId="{41CFBF89-9A38-4A6E-91B4-33AB52C4BEE2}" destId="{366EBA8D-55BA-4588-865E-69D7F9F9F3E9}" srcOrd="0" destOrd="0" presId="urn:microsoft.com/office/officeart/2005/8/layout/hierarchy1"/>
    <dgm:cxn modelId="{F2293E87-0FA4-4468-9A57-BC1C3C235CA5}" type="presParOf" srcId="{41CFBF89-9A38-4A6E-91B4-33AB52C4BEE2}" destId="{4CDD7793-5877-4F2A-AFAD-2037287730B6}" srcOrd="1" destOrd="0" presId="urn:microsoft.com/office/officeart/2005/8/layout/hierarchy1"/>
    <dgm:cxn modelId="{E052FC94-57B4-4C84-A269-318475D4FF7F}" type="presParOf" srcId="{7EE16576-6F88-4A06-A420-D57939765C29}" destId="{25C5A883-09D0-439A-BE0F-6F882DD0FE66}" srcOrd="1" destOrd="0" presId="urn:microsoft.com/office/officeart/2005/8/layout/hierarchy1"/>
    <dgm:cxn modelId="{0AC783E9-CEFF-42BE-A4A9-2755A7F919ED}" type="presParOf" srcId="{D14C8871-5407-4A6F-8CF7-BE8001A728ED}" destId="{FFEF4487-4B16-482D-8E01-2A91CA5DE859}" srcOrd="2" destOrd="0" presId="urn:microsoft.com/office/officeart/2005/8/layout/hierarchy1"/>
    <dgm:cxn modelId="{C465AF5E-8373-4308-A5D0-1F07963E1ED3}" type="presParOf" srcId="{D14C8871-5407-4A6F-8CF7-BE8001A728ED}" destId="{84F5DBD1-E91B-480E-9BFA-E99EDC23D408}" srcOrd="3" destOrd="0" presId="urn:microsoft.com/office/officeart/2005/8/layout/hierarchy1"/>
    <dgm:cxn modelId="{7AF6C363-AB00-4652-AA7F-A6A79C37EF7D}" type="presParOf" srcId="{84F5DBD1-E91B-480E-9BFA-E99EDC23D408}" destId="{93C46A52-FA69-40DC-8B1F-3A1F4EED42D3}" srcOrd="0" destOrd="0" presId="urn:microsoft.com/office/officeart/2005/8/layout/hierarchy1"/>
    <dgm:cxn modelId="{0C7948CF-A8DB-4759-89DD-E48400505E93}" type="presParOf" srcId="{93C46A52-FA69-40DC-8B1F-3A1F4EED42D3}" destId="{F0D99625-AB1F-494C-8A04-3C73A64363A1}" srcOrd="0" destOrd="0" presId="urn:microsoft.com/office/officeart/2005/8/layout/hierarchy1"/>
    <dgm:cxn modelId="{556C6A22-D72E-48C4-86EA-E33B26B23F2A}" type="presParOf" srcId="{93C46A52-FA69-40DC-8B1F-3A1F4EED42D3}" destId="{B6E0FFAC-037A-4F57-9D7B-49003965FA48}" srcOrd="1" destOrd="0" presId="urn:microsoft.com/office/officeart/2005/8/layout/hierarchy1"/>
    <dgm:cxn modelId="{F578DB74-6C39-4E75-BBBE-DDC1B4D3BBEC}" type="presParOf" srcId="{84F5DBD1-E91B-480E-9BFA-E99EDC23D408}" destId="{C3A864FA-57AE-48C6-8AC7-4E405AB154D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EF4487-4B16-482D-8E01-2A91CA5DE859}">
      <dsp:nvSpPr>
        <dsp:cNvPr id="0" name=""/>
        <dsp:cNvSpPr/>
      </dsp:nvSpPr>
      <dsp:spPr>
        <a:xfrm>
          <a:off x="5940453" y="2901403"/>
          <a:ext cx="1135309" cy="540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8201"/>
              </a:lnTo>
              <a:lnTo>
                <a:pt x="1135309" y="368201"/>
              </a:lnTo>
              <a:lnTo>
                <a:pt x="1135309" y="54030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ACEBBF-5FFD-4375-BEA2-26A7465D47F6}">
      <dsp:nvSpPr>
        <dsp:cNvPr id="0" name=""/>
        <dsp:cNvSpPr/>
      </dsp:nvSpPr>
      <dsp:spPr>
        <a:xfrm>
          <a:off x="4805144" y="2901403"/>
          <a:ext cx="1135309" cy="540304"/>
        </a:xfrm>
        <a:custGeom>
          <a:avLst/>
          <a:gdLst/>
          <a:ahLst/>
          <a:cxnLst/>
          <a:rect l="0" t="0" r="0" b="0"/>
          <a:pathLst>
            <a:path>
              <a:moveTo>
                <a:pt x="1135309" y="0"/>
              </a:moveTo>
              <a:lnTo>
                <a:pt x="1135309" y="368201"/>
              </a:lnTo>
              <a:lnTo>
                <a:pt x="0" y="368201"/>
              </a:lnTo>
              <a:lnTo>
                <a:pt x="0" y="54030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AA08CE-3F1F-45E5-AA06-085D5FF837CE}">
      <dsp:nvSpPr>
        <dsp:cNvPr id="0" name=""/>
        <dsp:cNvSpPr/>
      </dsp:nvSpPr>
      <dsp:spPr>
        <a:xfrm>
          <a:off x="4805144" y="1181410"/>
          <a:ext cx="1135309" cy="540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8201"/>
              </a:lnTo>
              <a:lnTo>
                <a:pt x="1135309" y="368201"/>
              </a:lnTo>
              <a:lnTo>
                <a:pt x="1135309" y="54030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FA9427-E3F8-4F81-9175-688759F8862D}">
      <dsp:nvSpPr>
        <dsp:cNvPr id="0" name=""/>
        <dsp:cNvSpPr/>
      </dsp:nvSpPr>
      <dsp:spPr>
        <a:xfrm>
          <a:off x="3669835" y="1181410"/>
          <a:ext cx="1135309" cy="540304"/>
        </a:xfrm>
        <a:custGeom>
          <a:avLst/>
          <a:gdLst/>
          <a:ahLst/>
          <a:cxnLst/>
          <a:rect l="0" t="0" r="0" b="0"/>
          <a:pathLst>
            <a:path>
              <a:moveTo>
                <a:pt x="1135309" y="0"/>
              </a:moveTo>
              <a:lnTo>
                <a:pt x="1135309" y="368201"/>
              </a:lnTo>
              <a:lnTo>
                <a:pt x="0" y="368201"/>
              </a:lnTo>
              <a:lnTo>
                <a:pt x="0" y="54030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0C12A-D15A-4B01-B3EB-EDFEBA1E35DA}">
      <dsp:nvSpPr>
        <dsp:cNvPr id="0" name=""/>
        <dsp:cNvSpPr/>
      </dsp:nvSpPr>
      <dsp:spPr>
        <a:xfrm>
          <a:off x="3876255" y="1720"/>
          <a:ext cx="1857778" cy="1179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BE5840D-C88E-4FAD-9070-578C9143C2B9}">
      <dsp:nvSpPr>
        <dsp:cNvPr id="0" name=""/>
        <dsp:cNvSpPr/>
      </dsp:nvSpPr>
      <dsp:spPr>
        <a:xfrm>
          <a:off x="4082674" y="197819"/>
          <a:ext cx="1857778" cy="11796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ALL PATIENTS (30)</a:t>
          </a:r>
          <a:endParaRPr lang="fr-FR" sz="1500" kern="1200" dirty="0"/>
        </a:p>
      </dsp:txBody>
      <dsp:txXfrm>
        <a:off x="4117226" y="232371"/>
        <a:ext cx="1788674" cy="1110585"/>
      </dsp:txXfrm>
    </dsp:sp>
    <dsp:sp modelId="{C002C345-E8EF-4894-935E-085885DD62FE}">
      <dsp:nvSpPr>
        <dsp:cNvPr id="0" name=""/>
        <dsp:cNvSpPr/>
      </dsp:nvSpPr>
      <dsp:spPr>
        <a:xfrm>
          <a:off x="2740945" y="1721714"/>
          <a:ext cx="1857778" cy="1179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FA53E60-A8C7-4D98-8046-A2DC07FC23D0}">
      <dsp:nvSpPr>
        <dsp:cNvPr id="0" name=""/>
        <dsp:cNvSpPr/>
      </dsp:nvSpPr>
      <dsp:spPr>
        <a:xfrm>
          <a:off x="2947365" y="1917813"/>
          <a:ext cx="1857778" cy="11796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ARTHROSCOPY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DOUBLE TIGHT ROPE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(15)</a:t>
          </a:r>
          <a:endParaRPr lang="fr-FR" sz="1500" kern="1200" dirty="0"/>
        </a:p>
      </dsp:txBody>
      <dsp:txXfrm>
        <a:off x="2981917" y="1952365"/>
        <a:ext cx="1788674" cy="1110585"/>
      </dsp:txXfrm>
    </dsp:sp>
    <dsp:sp modelId="{9B5AB62F-3715-427D-BADD-621ED01A3678}">
      <dsp:nvSpPr>
        <dsp:cNvPr id="0" name=""/>
        <dsp:cNvSpPr/>
      </dsp:nvSpPr>
      <dsp:spPr>
        <a:xfrm>
          <a:off x="5011564" y="1721714"/>
          <a:ext cx="1857778" cy="1179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206D1CD-84BB-44F4-BA28-3290042127B7}">
      <dsp:nvSpPr>
        <dsp:cNvPr id="0" name=""/>
        <dsp:cNvSpPr/>
      </dsp:nvSpPr>
      <dsp:spPr>
        <a:xfrm>
          <a:off x="5217984" y="1917813"/>
          <a:ext cx="1857778" cy="11796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MINI OPEN (15)</a:t>
          </a:r>
          <a:endParaRPr lang="fr-FR" sz="1500" kern="1200" dirty="0"/>
        </a:p>
      </dsp:txBody>
      <dsp:txXfrm>
        <a:off x="5252536" y="1952365"/>
        <a:ext cx="1788674" cy="1110585"/>
      </dsp:txXfrm>
    </dsp:sp>
    <dsp:sp modelId="{366EBA8D-55BA-4588-865E-69D7F9F9F3E9}">
      <dsp:nvSpPr>
        <dsp:cNvPr id="0" name=""/>
        <dsp:cNvSpPr/>
      </dsp:nvSpPr>
      <dsp:spPr>
        <a:xfrm>
          <a:off x="3876255" y="3441707"/>
          <a:ext cx="1857778" cy="1179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CDD7793-5877-4F2A-AFAD-2037287730B6}">
      <dsp:nvSpPr>
        <dsp:cNvPr id="0" name=""/>
        <dsp:cNvSpPr/>
      </dsp:nvSpPr>
      <dsp:spPr>
        <a:xfrm>
          <a:off x="4082674" y="3637806"/>
          <a:ext cx="1857778" cy="11796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SINGLE TIGHT ROPE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(10)</a:t>
          </a:r>
          <a:endParaRPr lang="fr-FR" sz="1500" kern="1200" dirty="0"/>
        </a:p>
      </dsp:txBody>
      <dsp:txXfrm>
        <a:off x="4117226" y="3672358"/>
        <a:ext cx="1788674" cy="1110585"/>
      </dsp:txXfrm>
    </dsp:sp>
    <dsp:sp modelId="{F0D99625-AB1F-494C-8A04-3C73A64363A1}">
      <dsp:nvSpPr>
        <dsp:cNvPr id="0" name=""/>
        <dsp:cNvSpPr/>
      </dsp:nvSpPr>
      <dsp:spPr>
        <a:xfrm>
          <a:off x="6146873" y="3441707"/>
          <a:ext cx="1857778" cy="1179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6E0FFAC-037A-4F57-9D7B-49003965FA48}">
      <dsp:nvSpPr>
        <dsp:cNvPr id="0" name=""/>
        <dsp:cNvSpPr/>
      </dsp:nvSpPr>
      <dsp:spPr>
        <a:xfrm>
          <a:off x="6353293" y="3637806"/>
          <a:ext cx="1857778" cy="11796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HOOK PLATE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(5)</a:t>
          </a:r>
          <a:endParaRPr lang="fr-FR" sz="1500" kern="1200" dirty="0"/>
        </a:p>
      </dsp:txBody>
      <dsp:txXfrm>
        <a:off x="6387845" y="3672358"/>
        <a:ext cx="1788674" cy="11105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9154C-2626-49E7-BB5C-F36EDE43767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A722C-AB9F-47D8-BA6B-793C6E00EC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995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students returned to school immediately after hospitalization.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A722C-AB9F-47D8-BA6B-793C6E00EC68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088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A722C-AB9F-47D8-BA6B-793C6E00EC68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4020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A722C-AB9F-47D8-BA6B-793C6E00EC68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362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00B272-94FF-47AC-87CA-98256FB487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1C344FA-E2E7-47BF-B4A5-D2B012FCA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CF9E50-223E-420C-B963-C7E3C93D9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B49C-311E-4D80-B289-E8BE47D17306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593619-8D63-47A5-8876-921B213C7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9EFA35-9471-4C0D-8326-80E21090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608D0-C47F-4B33-8A5E-0C14F033BA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090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217A49-9111-4C3A-B60A-4753F764D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08F04E-51DC-4F77-82CB-B05BCEEED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39DA8B-EB00-4CFB-9600-9205D436E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B49C-311E-4D80-B289-E8BE47D17306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B147DA-5B66-4D31-BD6F-B9DB1C60B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DBAB5F-6CFB-4268-808A-101BF87D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608D0-C47F-4B33-8A5E-0C14F033BA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86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749E6B-841B-4026-BC65-E6FC702D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07BC3D-C92C-4049-9CA4-139072A93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E88962-9CB3-4096-A18F-6B979EC23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C5A2-27DA-473C-9FCC-C32FC15D3C49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EF8252-3B45-47A3-AC4F-4FEDA1257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B3607B-0904-49E4-9495-56FA4617D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608D0-C47F-4B33-8A5E-0C14F033BA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786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A22D4C-5FA3-4F36-B351-2CE858761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D83BE5-5083-4588-BD7E-0C280A0D0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671386-2D94-4664-A820-7AE969FBF2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A7641D-76A4-449F-BF8E-D73164621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C5A2-27DA-473C-9FCC-C32FC15D3C49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D26C94-3685-4D3A-8FCC-55090A9A4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D3259D-9B7D-4AC6-9E90-6C7961FC4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608D0-C47F-4B33-8A5E-0C14F033BA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060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19FF83-9320-42A1-A37B-F89A15BF6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22F49C-2C92-4026-9C4B-62A280078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962269-B8F3-415B-8904-8177DAD64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6726C55-54C8-49D7-91C1-CC2E82EB50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9A69490-41B5-4445-87D6-2FEDA6A7AD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72AF6F7-B1BF-4F30-8EF6-E0E1EBEDE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C5A2-27DA-473C-9FCC-C32FC15D3C49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FE028BC-238E-4051-A0CB-69E7FEC0F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3A302E7-B318-4759-84A7-9574EAE9F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608D0-C47F-4B33-8A5E-0C14F033BA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322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D77751-48FE-4EA7-979C-E0EE09243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D5862A6-4EC9-44B0-BC4D-B89C3DE89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C5A2-27DA-473C-9FCC-C32FC15D3C49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07B2A3B-E65F-4B0D-ACC4-67CE2C2E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45A20C-490E-414D-A1DB-F6BCA208A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608D0-C47F-4B33-8A5E-0C14F033BA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063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5E4EDDB-676A-4A21-AE36-83F24EC98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C5A2-27DA-473C-9FCC-C32FC15D3C49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20935BD-BEF5-4E99-80E5-4FA2EA5D5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0E58A5-8678-4801-9100-61DF2304D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608D0-C47F-4B33-8A5E-0C14F033BA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465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22142-3648-4B98-B473-4B251A6AE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049D64-795D-4B2D-9694-70E89C415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3FFA69-4D33-4199-90F1-3F7F61B77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145D047-1301-4B62-8817-F917309FA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C5A2-27DA-473C-9FCC-C32FC15D3C49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62CCBA-E057-45EC-95CD-BA71A1C02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36DC08-BF5D-4529-A236-EE888481A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608D0-C47F-4B33-8A5E-0C14F033BA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741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49CBD1-5CC8-4154-BDEA-21CEB87DE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893683D-6E91-4BB4-AE8C-93E58F0906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3D2878F-D46E-4340-81A1-4FA7E07BD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0F0C7B-91F3-4D25-B477-0DCED3786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C5A2-27DA-473C-9FCC-C32FC15D3C49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F6360D7-C176-49EE-A56F-65E16B376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A47C28-E7F2-49B6-99E7-B6674E9FF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608D0-C47F-4B33-8A5E-0C14F033BA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225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D46F5A-4ABE-4F53-86B4-CCEE1FF95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3B9C4E9-163A-4BA9-A472-CB19FB60B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A6C611-9FA3-4205-B48B-C3D9CBC3C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C5A2-27DA-473C-9FCC-C32FC15D3C49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2B6D98-AD46-4937-9E8F-F554DD0E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D40E03-4A55-42B0-A9B9-CD9C2599C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608D0-C47F-4B33-8A5E-0C14F033BA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107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431F4A-6308-4C1C-B49D-6E0F5677E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C103FA5-7A39-4D6D-A769-22B957564E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515B5B-1752-4834-8ED1-33D35F385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C5A2-27DA-473C-9FCC-C32FC15D3C49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46DCC4-7F84-4A32-B948-DB8876104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13225-A4A1-4E8C-B0B5-788EA4433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608D0-C47F-4B33-8A5E-0C14F033BA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856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ED662C-1117-471E-A33F-67B070D2A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2DCC75-E4C4-4F22-85D6-1414F4AEC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AF2FC7-FC7C-4CD9-A787-853F3B6657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1C5A2-27DA-473C-9FCC-C32FC15D3C49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63E15C-6220-4EF8-88F7-809BF28B57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DB1BF7-2C6E-4B0B-AFD5-EF63B5BD0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608D0-C47F-4B33-8A5E-0C14F033BA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28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ransition>
    <p:fade thruBlk="1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eb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eb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97520A-3AA4-4076-B149-4F01032085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981" y="1497074"/>
            <a:ext cx="10640291" cy="238760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ACUTE Acromioclavicular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Dislocations: A Comparative Study of Arthroscopic and Minimally Invasive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Approaches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86" y="-98999"/>
            <a:ext cx="914591" cy="185204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75" y="-54245"/>
            <a:ext cx="1514029" cy="180729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954" y="4295793"/>
            <a:ext cx="4357444" cy="1605996"/>
          </a:xfrm>
          <a:prstGeom prst="rect">
            <a:avLst/>
          </a:prstGeom>
        </p:spPr>
      </p:pic>
      <p:sp>
        <p:nvSpPr>
          <p:cNvPr id="6" name="Sous-titre 2">
            <a:extLst>
              <a:ext uri="{FF2B5EF4-FFF2-40B4-BE49-F238E27FC236}">
                <a16:creationId xmlns:a16="http://schemas.microsoft.com/office/drawing/2014/main" id="{9EA6D989-617C-4311-9FF7-42C9DA48A5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676" y="4300940"/>
            <a:ext cx="9144000" cy="1655762"/>
          </a:xfrm>
        </p:spPr>
        <p:txBody>
          <a:bodyPr/>
          <a:lstStyle/>
          <a:p>
            <a:pPr algn="l"/>
            <a:r>
              <a:rPr lang="fr-FR" dirty="0" smtClean="0"/>
              <a:t>Dr. KAMOUN HAITHEM</a:t>
            </a:r>
          </a:p>
          <a:p>
            <a:pPr algn="l"/>
            <a:r>
              <a:rPr lang="fr-FR" dirty="0" smtClean="0"/>
              <a:t>ORTHOPEDIC SURGERY DEPARTEMENT</a:t>
            </a:r>
          </a:p>
          <a:p>
            <a:pPr algn="l"/>
            <a:r>
              <a:rPr lang="fr-FR" dirty="0" smtClean="0"/>
              <a:t>SECURITY FORCES HOSPITAL - TUNISIA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221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88327" y="2396836"/>
            <a:ext cx="47521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INTRODUTION</a:t>
            </a:r>
            <a:endParaRPr lang="fr-FR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06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05C4C2-316B-4D72-A02C-551F1746C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9120"/>
            <a:ext cx="64770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40%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shoulder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injuries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athletes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+++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636" y="1690688"/>
            <a:ext cx="3607498" cy="270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8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2A0BE23-8D5B-4C77-A42C-8B63562D9DC6}"/>
              </a:ext>
            </a:extLst>
          </p:cNvPr>
          <p:cNvSpPr txBox="1">
            <a:spLocks/>
          </p:cNvSpPr>
          <p:nvPr/>
        </p:nvSpPr>
        <p:spPr>
          <a:xfrm>
            <a:off x="671946" y="5539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F405C4C2-316B-4D72-A02C-551F1746C292}"/>
              </a:ext>
            </a:extLst>
          </p:cNvPr>
          <p:cNvSpPr txBox="1">
            <a:spLocks/>
          </p:cNvSpPr>
          <p:nvPr/>
        </p:nvSpPr>
        <p:spPr>
          <a:xfrm flipH="1">
            <a:off x="360214" y="1799120"/>
            <a:ext cx="752302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SPORTS ACCIDENT +++</a:t>
            </a:r>
          </a:p>
          <a:p>
            <a:pPr marL="0" indent="0">
              <a:buNone/>
            </a:pP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160 surgical techniques: the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source of debate.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Voici des énigmes qui vont peut-être te faire réfléchir toute la nuit /  Sympa">
            <a:extLst>
              <a:ext uri="{FF2B5EF4-FFF2-40B4-BE49-F238E27FC236}">
                <a16:creationId xmlns:a16="http://schemas.microsoft.com/office/drawing/2014/main" id="{CE953DCD-8AD2-437C-AC52-17CEDBF4E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633671"/>
            <a:ext cx="2663687" cy="313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934" y="703862"/>
            <a:ext cx="3649287" cy="2052724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9B323F3-7F5B-46FD-9D14-26A8A6F87C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7" r="22001"/>
          <a:stretch/>
        </p:blipFill>
        <p:spPr bwMode="auto">
          <a:xfrm>
            <a:off x="8273584" y="2906511"/>
            <a:ext cx="2663687" cy="250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75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3872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PURPOSE</a:t>
            </a:r>
            <a:endParaRPr lang="fr-FR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158" y="2717773"/>
            <a:ext cx="3557684" cy="237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5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19E3D3-C1DA-4E99-A827-EE81EFA1A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37" y="1552290"/>
            <a:ext cx="110490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depending on the technique used in management of acute ACVD :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anatomical and functional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radiological outcomes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74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6136DDCC-8B58-44E9-9E92-FED16D88F9E7}"/>
              </a:ext>
            </a:extLst>
          </p:cNvPr>
          <p:cNvGrpSpPr/>
          <p:nvPr/>
        </p:nvGrpSpPr>
        <p:grpSpPr>
          <a:xfrm>
            <a:off x="305984" y="597149"/>
            <a:ext cx="10792242" cy="2535144"/>
            <a:chOff x="477076" y="2906323"/>
            <a:chExt cx="10792242" cy="2535144"/>
          </a:xfrm>
        </p:grpSpPr>
        <p:pic>
          <p:nvPicPr>
            <p:cNvPr id="5" name="Picture 2" descr="Versus Logo Vs Lettres Pour Le Sport Et La Compétition De Combat | Vecteur  Premium">
              <a:extLst>
                <a:ext uri="{FF2B5EF4-FFF2-40B4-BE49-F238E27FC236}">
                  <a16:creationId xmlns:a16="http://schemas.microsoft.com/office/drawing/2014/main" id="{2A24542D-BFE5-43A8-ADBE-13F5ACCEAD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9744" r="8977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6064" y="2906323"/>
              <a:ext cx="3299377" cy="2535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74DF216-CB1C-4FBC-9C18-4B22239FA707}"/>
                </a:ext>
              </a:extLst>
            </p:cNvPr>
            <p:cNvSpPr txBox="1"/>
            <p:nvPr/>
          </p:nvSpPr>
          <p:spPr>
            <a:xfrm>
              <a:off x="477076" y="3819951"/>
              <a:ext cx="60960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/>
                <a:t>MINI </a:t>
              </a:r>
              <a:r>
                <a:rPr lang="en-US" sz="4000" b="1" dirty="0" smtClean="0"/>
                <a:t>OPEN</a:t>
              </a:r>
              <a:endParaRPr lang="fr-FR" sz="4000" dirty="0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18A16A4-6362-4A84-9533-82BCC0BE0BB1}"/>
                </a:ext>
              </a:extLst>
            </p:cNvPr>
            <p:cNvSpPr txBox="1"/>
            <p:nvPr/>
          </p:nvSpPr>
          <p:spPr>
            <a:xfrm>
              <a:off x="5173318" y="3512175"/>
              <a:ext cx="60960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/>
                <a:t>ARTHROSCOPIC </a:t>
              </a:r>
            </a:p>
            <a:p>
              <a:pPr algn="ctr"/>
              <a:r>
                <a:rPr lang="en-US" sz="4000" b="1" dirty="0"/>
                <a:t>APPROACH </a:t>
              </a:r>
              <a:endParaRPr lang="fr-FR" sz="4000" dirty="0"/>
            </a:p>
          </p:txBody>
        </p:sp>
      </p:grpSp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752" y="3012438"/>
            <a:ext cx="5223217" cy="348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24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4113" y="2448959"/>
            <a:ext cx="47521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fr-FR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718" y="1545757"/>
            <a:ext cx="5194300" cy="346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4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A897DF-3699-452C-9E5D-58E34A209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3" y="2206092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Retrospective</a:t>
            </a: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longitudinal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descriptive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26473" y="1154191"/>
            <a:ext cx="8215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JANUARY 2013 TO DECEMBER  2021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26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5005ECF-0F09-4ED6-AD75-7F8832DD8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561683"/>
              </p:ext>
            </p:extLst>
          </p:nvPr>
        </p:nvGraphicFramePr>
        <p:xfrm>
          <a:off x="875682" y="1861944"/>
          <a:ext cx="10271824" cy="23368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35912">
                  <a:extLst>
                    <a:ext uri="{9D8B030D-6E8A-4147-A177-3AD203B41FA5}">
                      <a16:colId xmlns:a16="http://schemas.microsoft.com/office/drawing/2014/main" val="1642329398"/>
                    </a:ext>
                  </a:extLst>
                </a:gridCol>
                <a:gridCol w="5135912">
                  <a:extLst>
                    <a:ext uri="{9D8B030D-6E8A-4147-A177-3AD203B41FA5}">
                      <a16:colId xmlns:a16="http://schemas.microsoft.com/office/drawing/2014/main" val="1958451770"/>
                    </a:ext>
                  </a:extLst>
                </a:gridCol>
              </a:tblGrid>
              <a:tr h="468652"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Inclusion criteria</a:t>
                      </a:r>
                    </a:p>
                  </a:txBody>
                  <a:tcPr marL="115557" marR="115557" marT="57780" marB="57780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Exclusion criteria</a:t>
                      </a:r>
                    </a:p>
                  </a:txBody>
                  <a:tcPr marL="115557" marR="115557" marT="57780" marB="57780"/>
                </a:tc>
                <a:extLst>
                  <a:ext uri="{0D108BD9-81ED-4DB2-BD59-A6C34878D82A}">
                    <a16:rowId xmlns:a16="http://schemas.microsoft.com/office/drawing/2014/main" val="1556921496"/>
                  </a:ext>
                </a:extLst>
              </a:tr>
              <a:tr h="1841091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 acute acromioclavicular </a:t>
                      </a:r>
                      <a:r>
                        <a:rPr lang="en-US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disjunction (TYPE III</a:t>
                      </a:r>
                      <a:r>
                        <a:rPr lang="en-US" sz="2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IV, V)</a:t>
                      </a:r>
                      <a:endParaRPr lang="en-US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Surgical </a:t>
                      </a:r>
                      <a:r>
                        <a:rPr lang="en-US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</a:t>
                      </a:r>
                      <a:endParaRPr lang="en-US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Minimum follow-up period of 12 months</a:t>
                      </a:r>
                      <a:endParaRPr lang="fr-FR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5557" marR="115557" marT="57780" marB="57780"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Pathological history of the homolateral shoulder</a:t>
                      </a: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orthopedic </a:t>
                      </a:r>
                      <a:r>
                        <a:rPr lang="en-US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( TYPE I ,</a:t>
                      </a:r>
                      <a:r>
                        <a:rPr lang="en-US" sz="2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II )</a:t>
                      </a:r>
                      <a:endParaRPr lang="en-US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ü"/>
                      </a:pPr>
                      <a:r>
                        <a:rPr lang="en-US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 than 21 days between accident and </a:t>
                      </a:r>
                      <a:r>
                        <a:rPr lang="en-US" sz="2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surgery</a:t>
                      </a:r>
                    </a:p>
                  </a:txBody>
                  <a:tcPr marL="115557" marR="115557" marT="57780" marB="57780"/>
                </a:tc>
                <a:extLst>
                  <a:ext uri="{0D108BD9-81ED-4DB2-BD59-A6C34878D82A}">
                    <a16:rowId xmlns:a16="http://schemas.microsoft.com/office/drawing/2014/main" val="12834698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43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8506" y="1529876"/>
            <a:ext cx="7212459" cy="1531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80"/>
              </a:lnSpc>
              <a:tabLst>
                <a:tab pos="987425" algn="l"/>
                <a:tab pos="988060" algn="l"/>
              </a:tabLst>
            </a:pPr>
            <a:r>
              <a:rPr lang="fr-FR" dirty="0">
                <a:latin typeface="Arial MT"/>
                <a:ea typeface="Calibri" panose="020F0502020204030204" pitchFamily="34" charset="0"/>
              </a:rPr>
              <a:t> 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fr-FR" sz="1100" dirty="0"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fr-FR" sz="11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fr-FR" sz="1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20"/>
              </a:spcBef>
              <a:spcAft>
                <a:spcPts val="0"/>
              </a:spcAft>
            </a:pPr>
            <a:r>
              <a:rPr lang="fr-FR" sz="1650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sz="1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93675">
              <a:lnSpc>
                <a:spcPts val="2180"/>
              </a:lnSpc>
              <a:spcAft>
                <a:spcPts val="0"/>
              </a:spcAft>
              <a:tabLst>
                <a:tab pos="1901825" algn="l"/>
              </a:tabLst>
            </a:pPr>
            <a:r>
              <a:rPr lang="fr-FR" sz="20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Mazzocca</a:t>
            </a:r>
            <a:r>
              <a:rPr lang="fr-FR" sz="2000" b="1" i="1" spc="36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al	</a:t>
            </a:r>
            <a:r>
              <a:rPr lang="fr-FR" sz="2000" b="1" i="1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</a:t>
            </a:r>
            <a:r>
              <a:rPr lang="fr-FR" sz="2000" b="1" i="1" spc="-5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fr-FR" sz="2000" b="1" i="1" spc="-5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Sport</a:t>
            </a:r>
            <a:r>
              <a:rPr lang="fr-FR" sz="2000" b="1" i="1" spc="5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</a:t>
            </a:r>
            <a:r>
              <a:rPr lang="fr-FR" sz="2000" b="1" i="1" spc="5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2006</a:t>
            </a:r>
            <a:endParaRPr lang="fr-FR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93675">
              <a:lnSpc>
                <a:spcPts val="2180"/>
              </a:lnSpc>
              <a:spcAft>
                <a:spcPts val="0"/>
              </a:spcAft>
              <a:tabLst>
                <a:tab pos="1891665" algn="l"/>
              </a:tabLst>
            </a:pPr>
            <a:r>
              <a:rPr lang="fr-FR" sz="20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Tamaoki</a:t>
            </a:r>
            <a:r>
              <a:rPr lang="fr-FR" sz="2000" b="1" i="1" spc="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</a:t>
            </a:r>
            <a:r>
              <a:rPr lang="fr-FR" sz="2000" b="1" i="1" spc="-1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	</a:t>
            </a:r>
            <a:r>
              <a:rPr lang="fr-FR" sz="2000" b="1" i="1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Cochrane</a:t>
            </a:r>
            <a:r>
              <a:rPr lang="fr-FR" sz="2000" b="1" i="1" spc="-10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 err="1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Database</a:t>
            </a:r>
            <a:r>
              <a:rPr lang="fr-FR" sz="2000" b="1" i="1" spc="375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 err="1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syst</a:t>
            </a:r>
            <a:r>
              <a:rPr lang="fr-FR" sz="2000" b="1" i="1" spc="-10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b="1" i="1" dirty="0" err="1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lang="fr-FR" sz="2000" b="1" i="1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2010</a:t>
            </a:r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Rockwood classification of acromioclavicular joint injury ...">
            <a:extLst>
              <a:ext uri="{FF2B5EF4-FFF2-40B4-BE49-F238E27FC236}">
                <a16:creationId xmlns:a16="http://schemas.microsoft.com/office/drawing/2014/main" id="{3DF8FE85-2FE0-4535-AE5F-1D2F5F81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459" y="961652"/>
            <a:ext cx="4535418" cy="453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273636" y="1787236"/>
            <a:ext cx="3006437" cy="16902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51163" y="762000"/>
            <a:ext cx="5209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TYPE I AND II :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75854" y="3380509"/>
            <a:ext cx="6276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ORTHOPEDIC TREATEMENT WITH BACK TO SPORT AT THE SAME LEVEL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34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3794793"/>
              </p:ext>
            </p:extLst>
          </p:nvPr>
        </p:nvGraphicFramePr>
        <p:xfrm>
          <a:off x="768927" y="706582"/>
          <a:ext cx="10952018" cy="4819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319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GENDER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DOMINANT SIDE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CIRCUMSTANCES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FC9C5F8-AA57-4994-B183-03DCCD3BA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DATA COLLECTION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13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C9C5F8-AA57-4994-B183-03DCCD3BA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DATA COLLECTION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B92FED-DB83-42EF-9736-C6C7AC8DE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TO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TO RETURN TO WORK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Clock PNG, Clock Transparent Background - FreeIconsPNG">
            <a:extLst>
              <a:ext uri="{FF2B5EF4-FFF2-40B4-BE49-F238E27FC236}">
                <a16:creationId xmlns:a16="http://schemas.microsoft.com/office/drawing/2014/main" id="{E55150E9-979B-464F-AB85-CBA276C25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679" y="2122652"/>
            <a:ext cx="1895061" cy="175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12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96637" y="1770206"/>
            <a:ext cx="10515600" cy="4351338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ACROMIOCLAVICULAR DISTANCE</a:t>
            </a:r>
          </a:p>
          <a:p>
            <a:pPr marL="457200" lvl="1" indent="0">
              <a:buNone/>
            </a:pP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JOINT REDUCTION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319184" y="469167"/>
            <a:ext cx="19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X-RAY</a:t>
            </a:r>
            <a:endParaRPr lang="fr-FR" sz="4400" dirty="0"/>
          </a:p>
        </p:txBody>
      </p:sp>
      <p:pic>
        <p:nvPicPr>
          <p:cNvPr id="5" name="Picture 6" descr="Instabilité et luxation acromio-claviculaire - Docteur Waitzenegger">
            <a:extLst>
              <a:ext uri="{FF2B5EF4-FFF2-40B4-BE49-F238E27FC236}">
                <a16:creationId xmlns:a16="http://schemas.microsoft.com/office/drawing/2014/main" id="{3E1B43DD-39C8-4BE8-A31A-880E678C9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022" y="1770206"/>
            <a:ext cx="3983935" cy="224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60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CONSTANT SCORE</a:t>
            </a:r>
            <a:endParaRPr lang="fr-FR" sz="4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412453"/>
            <a:ext cx="71047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FUNCTIONNAL OUTCOME</a:t>
            </a:r>
            <a:endParaRPr lang="fr-FR" sz="44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616" y="1181894"/>
            <a:ext cx="465772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8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412453"/>
            <a:ext cx="71047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FUNCTIONNAL OUTCOME</a:t>
            </a:r>
            <a:endParaRPr lang="fr-FR" sz="4400" dirty="0"/>
          </a:p>
        </p:txBody>
      </p:sp>
      <p:sp>
        <p:nvSpPr>
          <p:cNvPr id="5" name="Rectangle 4"/>
          <p:cNvSpPr/>
          <p:nvPr/>
        </p:nvSpPr>
        <p:spPr>
          <a:xfrm>
            <a:off x="1242606" y="1825625"/>
            <a:ext cx="36471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QUICK DASH</a:t>
            </a:r>
            <a:endParaRPr lang="fr-FR" sz="4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065" y="1181894"/>
            <a:ext cx="447675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6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412453"/>
            <a:ext cx="71047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FUNCTIONNAL OUTCOME</a:t>
            </a:r>
            <a:endParaRPr lang="fr-FR" sz="4400" dirty="0"/>
          </a:p>
        </p:txBody>
      </p:sp>
      <p:sp>
        <p:nvSpPr>
          <p:cNvPr id="5" name="Rectangle 4"/>
          <p:cNvSpPr/>
          <p:nvPr/>
        </p:nvSpPr>
        <p:spPr>
          <a:xfrm>
            <a:off x="1242606" y="1825625"/>
            <a:ext cx="12202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SSV</a:t>
            </a:r>
            <a:endParaRPr lang="fr-FR" sz="4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784" y="2226130"/>
            <a:ext cx="8256126" cy="175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5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88327" y="2396836"/>
            <a:ext cx="47521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fr-FR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35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578539"/>
              </p:ext>
            </p:extLst>
          </p:nvPr>
        </p:nvGraphicFramePr>
        <p:xfrm>
          <a:off x="1921164" y="2050472"/>
          <a:ext cx="8128000" cy="7366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8497870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1952332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646428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977142606"/>
                    </a:ext>
                  </a:extLst>
                </a:gridCol>
              </a:tblGrid>
              <a:tr h="12068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 AVERAGE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RATIO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61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21(79%)</a:t>
                      </a:r>
                      <a:endParaRPr lang="fr-FR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9(21%)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3,67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15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484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201156"/>
              </p:ext>
            </p:extLst>
          </p:nvPr>
        </p:nvGraphicFramePr>
        <p:xfrm>
          <a:off x="1519379" y="2160539"/>
          <a:ext cx="9218141" cy="12852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325255">
                  <a:extLst>
                    <a:ext uri="{9D8B030D-6E8A-4147-A177-3AD203B41FA5}">
                      <a16:colId xmlns:a16="http://schemas.microsoft.com/office/drawing/2014/main" val="3858321224"/>
                    </a:ext>
                  </a:extLst>
                </a:gridCol>
                <a:gridCol w="2325255">
                  <a:extLst>
                    <a:ext uri="{9D8B030D-6E8A-4147-A177-3AD203B41FA5}">
                      <a16:colId xmlns:a16="http://schemas.microsoft.com/office/drawing/2014/main" val="53684084"/>
                    </a:ext>
                  </a:extLst>
                </a:gridCol>
                <a:gridCol w="2242376">
                  <a:extLst>
                    <a:ext uri="{9D8B030D-6E8A-4147-A177-3AD203B41FA5}">
                      <a16:colId xmlns:a16="http://schemas.microsoft.com/office/drawing/2014/main" val="3456089989"/>
                    </a:ext>
                  </a:extLst>
                </a:gridCol>
                <a:gridCol w="2325255">
                  <a:extLst>
                    <a:ext uri="{9D8B030D-6E8A-4147-A177-3AD203B41FA5}">
                      <a16:colId xmlns:a16="http://schemas.microsoft.com/office/drawing/2014/main" val="573817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MANUEL PROFESSION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DOMINANT SIDE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CIRCUMSTANCES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BETWEEN TRAUMA AND SURGERY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069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67%</a:t>
                      </a:r>
                      <a:endParaRPr lang="fr-FR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22(81%)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SPORT 60%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DAYS</a:t>
                      </a:r>
                      <a:endParaRPr lang="fr-FR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604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9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C73F1066-254C-4E64-B52E-558A9BC72B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347800"/>
              </p:ext>
            </p:extLst>
          </p:nvPr>
        </p:nvGraphicFramePr>
        <p:xfrm>
          <a:off x="685800" y="1198313"/>
          <a:ext cx="10515600" cy="26654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77139">
                  <a:extLst>
                    <a:ext uri="{9D8B030D-6E8A-4147-A177-3AD203B41FA5}">
                      <a16:colId xmlns:a16="http://schemas.microsoft.com/office/drawing/2014/main" val="4187854992"/>
                    </a:ext>
                  </a:extLst>
                </a:gridCol>
                <a:gridCol w="3127513">
                  <a:extLst>
                    <a:ext uri="{9D8B030D-6E8A-4147-A177-3AD203B41FA5}">
                      <a16:colId xmlns:a16="http://schemas.microsoft.com/office/drawing/2014/main" val="1949619055"/>
                    </a:ext>
                  </a:extLst>
                </a:gridCol>
                <a:gridCol w="3110948">
                  <a:extLst>
                    <a:ext uri="{9D8B030D-6E8A-4147-A177-3AD203B41FA5}">
                      <a16:colId xmlns:a16="http://schemas.microsoft.com/office/drawing/2014/main" val="3433052132"/>
                    </a:ext>
                  </a:extLst>
                </a:gridCol>
              </a:tblGrid>
              <a:tr h="462686">
                <a:tc>
                  <a:txBody>
                    <a:bodyPr/>
                    <a:lstStyle/>
                    <a:p>
                      <a:pPr algn="ctr"/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signs</a:t>
                      </a:r>
                    </a:p>
                  </a:txBody>
                  <a:tcPr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Nb</a:t>
                      </a:r>
                    </a:p>
                  </a:txBody>
                  <a:tcPr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Percentage</a:t>
                      </a:r>
                    </a:p>
                  </a:txBody>
                  <a:tcPr marT="55321" marB="55321"/>
                </a:tc>
                <a:extLst>
                  <a:ext uri="{0D108BD9-81ED-4DB2-BD59-A6C34878D82A}">
                    <a16:rowId xmlns:a16="http://schemas.microsoft.com/office/drawing/2014/main" val="4074802776"/>
                  </a:ext>
                </a:extLst>
              </a:tr>
              <a:tr h="462686">
                <a:tc>
                  <a:txBody>
                    <a:bodyPr/>
                    <a:lstStyle/>
                    <a:p>
                      <a:pPr algn="ctr"/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Skin </a:t>
                      </a:r>
                      <a:r>
                        <a:rPr lang="fr-FR" sz="23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lesions</a:t>
                      </a:r>
                      <a:endParaRPr lang="fr-FR" sz="2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63 %</a:t>
                      </a:r>
                    </a:p>
                  </a:txBody>
                  <a:tcPr marT="55321" marB="55321"/>
                </a:tc>
                <a:extLst>
                  <a:ext uri="{0D108BD9-81ED-4DB2-BD59-A6C34878D82A}">
                    <a16:rowId xmlns:a16="http://schemas.microsoft.com/office/drawing/2014/main" val="569610986"/>
                  </a:ext>
                </a:extLst>
              </a:tr>
              <a:tr h="462686">
                <a:tc>
                  <a:txBody>
                    <a:bodyPr/>
                    <a:lstStyle/>
                    <a:p>
                      <a:pPr algn="ctr"/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Protrusion of the clavicle</a:t>
                      </a:r>
                    </a:p>
                  </a:txBody>
                  <a:tcPr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63 %</a:t>
                      </a:r>
                    </a:p>
                  </a:txBody>
                  <a:tcPr marT="55321" marB="55321"/>
                </a:tc>
                <a:extLst>
                  <a:ext uri="{0D108BD9-81ED-4DB2-BD59-A6C34878D82A}">
                    <a16:rowId xmlns:a16="http://schemas.microsoft.com/office/drawing/2014/main" val="2650532432"/>
                  </a:ext>
                </a:extLst>
              </a:tr>
              <a:tr h="814730">
                <a:tc>
                  <a:txBody>
                    <a:bodyPr/>
                    <a:lstStyle/>
                    <a:p>
                      <a:pPr algn="ctr"/>
                      <a:r>
                        <a:rPr lang="fr-FR" sz="23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Anteroposterior clavicle laxity</a:t>
                      </a:r>
                    </a:p>
                  </a:txBody>
                  <a:tcPr marT="55321" marB="55321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T="55321" marB="55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70 %</a:t>
                      </a:r>
                    </a:p>
                  </a:txBody>
                  <a:tcPr marT="55321" marB="55321"/>
                </a:tc>
                <a:extLst>
                  <a:ext uri="{0D108BD9-81ED-4DB2-BD59-A6C34878D82A}">
                    <a16:rowId xmlns:a16="http://schemas.microsoft.com/office/drawing/2014/main" val="3317086558"/>
                  </a:ext>
                </a:extLst>
              </a:tr>
              <a:tr h="462686">
                <a:tc>
                  <a:txBody>
                    <a:bodyPr/>
                    <a:lstStyle/>
                    <a:p>
                      <a:pPr algn="ctr"/>
                      <a:r>
                        <a:rPr lang="fr-FR" sz="23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superior-inferior laxity</a:t>
                      </a:r>
                    </a:p>
                  </a:txBody>
                  <a:tcPr marT="55321" marB="5532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T="55321" marB="55321"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82 %</a:t>
                      </a:r>
                    </a:p>
                  </a:txBody>
                  <a:tcPr marT="55321" marB="55321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72903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738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3F09EB-E5A1-485B-A64D-8801423BC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Rx</a:t>
            </a:r>
            <a:r>
              <a:rPr lang="fr-FR" dirty="0"/>
              <a:t> :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98F05BF6-95BC-4FA0-B5D6-312333C47A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3984068"/>
              </p:ext>
            </p:extLst>
          </p:nvPr>
        </p:nvGraphicFramePr>
        <p:xfrm>
          <a:off x="985010" y="1693973"/>
          <a:ext cx="6052930" cy="1767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26465">
                  <a:extLst>
                    <a:ext uri="{9D8B030D-6E8A-4147-A177-3AD203B41FA5}">
                      <a16:colId xmlns:a16="http://schemas.microsoft.com/office/drawing/2014/main" val="1522467324"/>
                    </a:ext>
                  </a:extLst>
                </a:gridCol>
                <a:gridCol w="3026465">
                  <a:extLst>
                    <a:ext uri="{9D8B030D-6E8A-4147-A177-3AD203B41FA5}">
                      <a16:colId xmlns:a16="http://schemas.microsoft.com/office/drawing/2014/main" val="3602085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300" dirty="0" err="1"/>
                        <a:t>Rockwood</a:t>
                      </a:r>
                      <a:endParaRPr lang="fr-FR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/>
                        <a:t>Nb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90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300" dirty="0"/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78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300" dirty="0"/>
                        <a:t>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89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300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/>
                        <a:t>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245794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8A6B67B8-6A6E-422E-AF23-5801A3E10DA1}"/>
              </a:ext>
            </a:extLst>
          </p:cNvPr>
          <p:cNvGrpSpPr/>
          <p:nvPr/>
        </p:nvGrpSpPr>
        <p:grpSpPr>
          <a:xfrm>
            <a:off x="7184750" y="1515833"/>
            <a:ext cx="4535418" cy="4862673"/>
            <a:chOff x="7091985" y="1398978"/>
            <a:chExt cx="4535418" cy="4862673"/>
          </a:xfrm>
        </p:grpSpPr>
        <p:pic>
          <p:nvPicPr>
            <p:cNvPr id="1026" name="Picture 2" descr="Rockwood classification of acromioclavicular joint injury ...">
              <a:extLst>
                <a:ext uri="{FF2B5EF4-FFF2-40B4-BE49-F238E27FC236}">
                  <a16:creationId xmlns:a16="http://schemas.microsoft.com/office/drawing/2014/main" id="{3DF8FE85-2FE0-4535-AE5F-1D2F5F81F2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1985" y="1398978"/>
              <a:ext cx="4535418" cy="45354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940A80-AB4F-43A8-978B-CDBEBB1A1325}"/>
                </a:ext>
              </a:extLst>
            </p:cNvPr>
            <p:cNvSpPr/>
            <p:nvPr/>
          </p:nvSpPr>
          <p:spPr>
            <a:xfrm>
              <a:off x="11105323" y="5645426"/>
              <a:ext cx="522080" cy="4108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5707B95-53AA-4475-9843-2E17E98DC993}"/>
                </a:ext>
              </a:extLst>
            </p:cNvPr>
            <p:cNvSpPr/>
            <p:nvPr/>
          </p:nvSpPr>
          <p:spPr>
            <a:xfrm>
              <a:off x="10771603" y="5850834"/>
              <a:ext cx="570533" cy="4108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3537047E-5187-44C8-9C57-3218A19CD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32" y="3752911"/>
            <a:ext cx="2009371" cy="2009371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08605C9C-7A7C-4D93-87D4-CFC2F0B4F2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302" t="5685" r="19057" b="12735"/>
          <a:stretch/>
        </p:blipFill>
        <p:spPr>
          <a:xfrm>
            <a:off x="2800813" y="3752911"/>
            <a:ext cx="1772890" cy="2009371"/>
          </a:xfrm>
          <a:prstGeom prst="rect">
            <a:avLst/>
          </a:prstGeom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9B48B53C-9A5F-4DDB-88E1-B9AD3DEE88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870"/>
          <a:stretch/>
        </p:blipFill>
        <p:spPr>
          <a:xfrm>
            <a:off x="4698147" y="3752911"/>
            <a:ext cx="2339793" cy="2009370"/>
          </a:xfrm>
          <a:prstGeom prst="rect">
            <a:avLst/>
          </a:prstGeom>
        </p:spPr>
      </p:pic>
      <p:sp>
        <p:nvSpPr>
          <p:cNvPr id="6" name="Multiplication 5"/>
          <p:cNvSpPr/>
          <p:nvPr/>
        </p:nvSpPr>
        <p:spPr>
          <a:xfrm>
            <a:off x="8963891" y="2313709"/>
            <a:ext cx="1039091" cy="1245087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Multiplication 7"/>
          <p:cNvSpPr/>
          <p:nvPr/>
        </p:nvSpPr>
        <p:spPr>
          <a:xfrm>
            <a:off x="7356764" y="2382981"/>
            <a:ext cx="1025235" cy="107883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146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ABE1C8B8-B1F6-4968-BA42-0AEBE40B6A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4239214"/>
              </p:ext>
            </p:extLst>
          </p:nvPr>
        </p:nvGraphicFramePr>
        <p:xfrm>
          <a:off x="6926846" y="1347537"/>
          <a:ext cx="4411002" cy="389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132677"/>
              </p:ext>
            </p:extLst>
          </p:nvPr>
        </p:nvGraphicFramePr>
        <p:xfrm>
          <a:off x="630381" y="2371767"/>
          <a:ext cx="6116781" cy="74568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038927">
                  <a:extLst>
                    <a:ext uri="{9D8B030D-6E8A-4147-A177-3AD203B41FA5}">
                      <a16:colId xmlns:a16="http://schemas.microsoft.com/office/drawing/2014/main" val="273736521"/>
                    </a:ext>
                  </a:extLst>
                </a:gridCol>
                <a:gridCol w="2038927">
                  <a:extLst>
                    <a:ext uri="{9D8B030D-6E8A-4147-A177-3AD203B41FA5}">
                      <a16:colId xmlns:a16="http://schemas.microsoft.com/office/drawing/2014/main" val="2228097838"/>
                    </a:ext>
                  </a:extLst>
                </a:gridCol>
                <a:gridCol w="2038927">
                  <a:extLst>
                    <a:ext uri="{9D8B030D-6E8A-4147-A177-3AD203B41FA5}">
                      <a16:colId xmlns:a16="http://schemas.microsoft.com/office/drawing/2014/main" val="679865794"/>
                    </a:ext>
                  </a:extLst>
                </a:gridCol>
              </a:tblGrid>
              <a:tr h="37484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FOLLOW UP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RETURN  TO WORK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86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AVERAGE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20 MONTHS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10,2 WEEKS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188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084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20906" y="585540"/>
            <a:ext cx="522853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CONSTANT SCORE</a:t>
            </a:r>
            <a:endParaRPr lang="fr-FR" sz="4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171829"/>
              </p:ext>
            </p:extLst>
          </p:nvPr>
        </p:nvGraphicFramePr>
        <p:xfrm>
          <a:off x="1214469" y="2059952"/>
          <a:ext cx="8731389" cy="14833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910463">
                  <a:extLst>
                    <a:ext uri="{9D8B030D-6E8A-4147-A177-3AD203B41FA5}">
                      <a16:colId xmlns:a16="http://schemas.microsoft.com/office/drawing/2014/main" val="3028369133"/>
                    </a:ext>
                  </a:extLst>
                </a:gridCol>
                <a:gridCol w="2910463">
                  <a:extLst>
                    <a:ext uri="{9D8B030D-6E8A-4147-A177-3AD203B41FA5}">
                      <a16:colId xmlns:a16="http://schemas.microsoft.com/office/drawing/2014/main" val="2711817772"/>
                    </a:ext>
                  </a:extLst>
                </a:gridCol>
                <a:gridCol w="2910463">
                  <a:extLst>
                    <a:ext uri="{9D8B030D-6E8A-4147-A177-3AD203B41FA5}">
                      <a16:colId xmlns:a16="http://schemas.microsoft.com/office/drawing/2014/main" val="2139443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MAX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94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CONSTANT SCORE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/ 96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874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 OUTCOME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45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EXCELLENT</a:t>
                      </a:r>
                      <a:r>
                        <a:rPr lang="fr-FR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OUTCOME</a:t>
                      </a:r>
                      <a:endParaRPr lang="fr-FR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89%</a:t>
                      </a:r>
                      <a:endParaRPr lang="fr-FR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550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06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E2F08A-4A5D-41A5-93DC-55474C261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305" y="3087051"/>
            <a:ext cx="549695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had a QuickDash score of zero = absence of discomfort caused by the affected shoulder.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28EBF641-BC3A-4776-8A32-6FB303C04C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9643485"/>
              </p:ext>
            </p:extLst>
          </p:nvPr>
        </p:nvGraphicFramePr>
        <p:xfrm>
          <a:off x="6616505" y="1888471"/>
          <a:ext cx="4426634" cy="401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1720906" y="585540"/>
            <a:ext cx="522853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QUICK DASH</a:t>
            </a:r>
            <a:endParaRPr lang="fr-FR" sz="4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417328"/>
              </p:ext>
            </p:extLst>
          </p:nvPr>
        </p:nvGraphicFramePr>
        <p:xfrm>
          <a:off x="257108" y="1850176"/>
          <a:ext cx="6129627" cy="7416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043209">
                  <a:extLst>
                    <a:ext uri="{9D8B030D-6E8A-4147-A177-3AD203B41FA5}">
                      <a16:colId xmlns:a16="http://schemas.microsoft.com/office/drawing/2014/main" val="1162405057"/>
                    </a:ext>
                  </a:extLst>
                </a:gridCol>
                <a:gridCol w="2043209">
                  <a:extLst>
                    <a:ext uri="{9D8B030D-6E8A-4147-A177-3AD203B41FA5}">
                      <a16:colId xmlns:a16="http://schemas.microsoft.com/office/drawing/2014/main" val="572483062"/>
                    </a:ext>
                  </a:extLst>
                </a:gridCol>
                <a:gridCol w="2043209">
                  <a:extLst>
                    <a:ext uri="{9D8B030D-6E8A-4147-A177-3AD203B41FA5}">
                      <a16:colId xmlns:a16="http://schemas.microsoft.com/office/drawing/2014/main" val="1719207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 / MAX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30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QUICK DASH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43,2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070739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582486" y="2591856"/>
            <a:ext cx="323557" cy="29508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48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D9CB0956-94BB-4F33-9560-44D9C3F802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4708648"/>
              </p:ext>
            </p:extLst>
          </p:nvPr>
        </p:nvGraphicFramePr>
        <p:xfrm>
          <a:off x="6761873" y="1825625"/>
          <a:ext cx="4411002" cy="389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1720906" y="585540"/>
            <a:ext cx="522853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SSV </a:t>
            </a:r>
            <a:endParaRPr lang="fr-FR" sz="4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040337"/>
              </p:ext>
            </p:extLst>
          </p:nvPr>
        </p:nvGraphicFramePr>
        <p:xfrm>
          <a:off x="456420" y="2514026"/>
          <a:ext cx="5845908" cy="7416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48636">
                  <a:extLst>
                    <a:ext uri="{9D8B030D-6E8A-4147-A177-3AD203B41FA5}">
                      <a16:colId xmlns:a16="http://schemas.microsoft.com/office/drawing/2014/main" val="3392727582"/>
                    </a:ext>
                  </a:extLst>
                </a:gridCol>
                <a:gridCol w="1948636">
                  <a:extLst>
                    <a:ext uri="{9D8B030D-6E8A-4147-A177-3AD203B41FA5}">
                      <a16:colId xmlns:a16="http://schemas.microsoft.com/office/drawing/2014/main" val="871629033"/>
                    </a:ext>
                  </a:extLst>
                </a:gridCol>
                <a:gridCol w="1948636">
                  <a:extLst>
                    <a:ext uri="{9D8B030D-6E8A-4147-A177-3AD203B41FA5}">
                      <a16:colId xmlns:a16="http://schemas.microsoft.com/office/drawing/2014/main" val="1841757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 / MAX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27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SSV 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89,3 %</a:t>
                      </a:r>
                      <a:endParaRPr lang="fr-FR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/ 100 %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240183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9045526" y="2514026"/>
            <a:ext cx="379828" cy="28457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900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3C3FE-300A-4A98-A59B-7FA8FAF5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INFLUENCE OF TECHINQUE ON JOINT REDUCTION QUALITY ?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F812921C-3BEA-4968-8A46-EACE69ADF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735349"/>
              </p:ext>
            </p:extLst>
          </p:nvPr>
        </p:nvGraphicFramePr>
        <p:xfrm>
          <a:off x="838200" y="2022360"/>
          <a:ext cx="7070764" cy="246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6865">
                  <a:extLst>
                    <a:ext uri="{9D8B030D-6E8A-4147-A177-3AD203B41FA5}">
                      <a16:colId xmlns:a16="http://schemas.microsoft.com/office/drawing/2014/main" val="3994529805"/>
                    </a:ext>
                  </a:extLst>
                </a:gridCol>
                <a:gridCol w="1658517">
                  <a:extLst>
                    <a:ext uri="{9D8B030D-6E8A-4147-A177-3AD203B41FA5}">
                      <a16:colId xmlns:a16="http://schemas.microsoft.com/office/drawing/2014/main" val="1122230537"/>
                    </a:ext>
                  </a:extLst>
                </a:gridCol>
                <a:gridCol w="1767691">
                  <a:extLst>
                    <a:ext uri="{9D8B030D-6E8A-4147-A177-3AD203B41FA5}">
                      <a16:colId xmlns:a16="http://schemas.microsoft.com/office/drawing/2014/main" val="2949368962"/>
                    </a:ext>
                  </a:extLst>
                </a:gridCol>
                <a:gridCol w="1767691">
                  <a:extLst>
                    <a:ext uri="{9D8B030D-6E8A-4147-A177-3AD203B41FA5}">
                      <a16:colId xmlns:a16="http://schemas.microsoft.com/office/drawing/2014/main" val="2848885479"/>
                    </a:ext>
                  </a:extLst>
                </a:gridCol>
              </a:tblGrid>
              <a:tr h="742430">
                <a:tc>
                  <a:txBody>
                    <a:bodyPr/>
                    <a:lstStyle/>
                    <a:p>
                      <a:pPr algn="ctr"/>
                      <a:r>
                        <a:rPr lang="fr-FR" sz="2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REDUCTION</a:t>
                      </a:r>
                      <a:r>
                        <a:rPr lang="fr-FR" sz="2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QUALITY</a:t>
                      </a:r>
                      <a:endParaRPr lang="fr-FR" sz="2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OPEN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ARTHRO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106061" marR="106061" marT="53031" marB="53031" anchor="ctr"/>
                </a:tc>
                <a:extLst>
                  <a:ext uri="{0D108BD9-81ED-4DB2-BD59-A6C34878D82A}">
                    <a16:rowId xmlns:a16="http://schemas.microsoft.com/office/drawing/2014/main" val="716643786"/>
                  </a:ext>
                </a:extLst>
              </a:tr>
              <a:tr h="430138"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Satisfying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106061" marR="106061" marT="53031" marB="53031" anchor="ctr"/>
                </a:tc>
                <a:extLst>
                  <a:ext uri="{0D108BD9-81ED-4DB2-BD59-A6C34878D82A}">
                    <a16:rowId xmlns:a16="http://schemas.microsoft.com/office/drawing/2014/main" val="1262682391"/>
                  </a:ext>
                </a:extLst>
              </a:tr>
              <a:tr h="430138"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Medium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06061" marR="106061" marT="53031" marB="53031" anchor="ctr"/>
                </a:tc>
                <a:extLst>
                  <a:ext uri="{0D108BD9-81ED-4DB2-BD59-A6C34878D82A}">
                    <a16:rowId xmlns:a16="http://schemas.microsoft.com/office/drawing/2014/main" val="1114226205"/>
                  </a:ext>
                </a:extLst>
              </a:tr>
              <a:tr h="430138"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Bad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06061" marR="106061" marT="53031" marB="53031" anchor="ctr"/>
                </a:tc>
                <a:extLst>
                  <a:ext uri="{0D108BD9-81ED-4DB2-BD59-A6C34878D82A}">
                    <a16:rowId xmlns:a16="http://schemas.microsoft.com/office/drawing/2014/main" val="2102762110"/>
                  </a:ext>
                </a:extLst>
              </a:tr>
              <a:tr h="430138"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06061" marR="106061" marT="53031" marB="5303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06061" marR="106061" marT="53031" marB="53031" anchor="ctr"/>
                </a:tc>
                <a:extLst>
                  <a:ext uri="{0D108BD9-81ED-4DB2-BD59-A6C34878D82A}">
                    <a16:rowId xmlns:a16="http://schemas.microsoft.com/office/drawing/2014/main" val="885687604"/>
                  </a:ext>
                </a:extLst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8063345" y="2022360"/>
            <a:ext cx="3893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THAN 56 %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SATISFYING RESULTS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90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6B2B35B1-4111-49AB-A744-A72FABE80C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0821786"/>
              </p:ext>
            </p:extLst>
          </p:nvPr>
        </p:nvGraphicFramePr>
        <p:xfrm>
          <a:off x="6157913" y="1843088"/>
          <a:ext cx="5958448" cy="3972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re 1">
            <a:extLst>
              <a:ext uri="{FF2B5EF4-FFF2-40B4-BE49-F238E27FC236}">
                <a16:creationId xmlns:a16="http://schemas.microsoft.com/office/drawing/2014/main" id="{C503C3FE-300A-4A98-A59B-7FA8FAF5DA1A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INFLUENCE OF TECHINQUE ON JOINT MATERIAL DISPLACEMENT ?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523366"/>
              </p:ext>
            </p:extLst>
          </p:nvPr>
        </p:nvGraphicFramePr>
        <p:xfrm>
          <a:off x="414337" y="2459542"/>
          <a:ext cx="5743576" cy="7416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028826">
                  <a:extLst>
                    <a:ext uri="{9D8B030D-6E8A-4147-A177-3AD203B41FA5}">
                      <a16:colId xmlns:a16="http://schemas.microsoft.com/office/drawing/2014/main" val="1690150213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3495455202"/>
                    </a:ext>
                  </a:extLst>
                </a:gridCol>
                <a:gridCol w="1914525">
                  <a:extLst>
                    <a:ext uri="{9D8B030D-6E8A-4147-A177-3AD203B41FA5}">
                      <a16:colId xmlns:a16="http://schemas.microsoft.com/office/drawing/2014/main" val="2634315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 OPEN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ARTHRO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06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DISPLACEMENT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546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26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766B42BA-084C-4D93-A9EB-18C87941FD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8408352"/>
              </p:ext>
            </p:extLst>
          </p:nvPr>
        </p:nvGraphicFramePr>
        <p:xfrm>
          <a:off x="5974276" y="1690688"/>
          <a:ext cx="5958448" cy="3972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re 1">
            <a:extLst>
              <a:ext uri="{FF2B5EF4-FFF2-40B4-BE49-F238E27FC236}">
                <a16:creationId xmlns:a16="http://schemas.microsoft.com/office/drawing/2014/main" id="{C503C3FE-300A-4A98-A59B-7FA8FAF5DA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ABOUT LOSS OF CORRECTION?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95277"/>
              </p:ext>
            </p:extLst>
          </p:nvPr>
        </p:nvGraphicFramePr>
        <p:xfrm>
          <a:off x="257175" y="2160457"/>
          <a:ext cx="5476875" cy="10109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825625">
                  <a:extLst>
                    <a:ext uri="{9D8B030D-6E8A-4147-A177-3AD203B41FA5}">
                      <a16:colId xmlns:a16="http://schemas.microsoft.com/office/drawing/2014/main" val="3579773295"/>
                    </a:ext>
                  </a:extLst>
                </a:gridCol>
                <a:gridCol w="1825625">
                  <a:extLst>
                    <a:ext uri="{9D8B030D-6E8A-4147-A177-3AD203B41FA5}">
                      <a16:colId xmlns:a16="http://schemas.microsoft.com/office/drawing/2014/main" val="3021818839"/>
                    </a:ext>
                  </a:extLst>
                </a:gridCol>
                <a:gridCol w="1825625">
                  <a:extLst>
                    <a:ext uri="{9D8B030D-6E8A-4147-A177-3AD203B41FA5}">
                      <a16:colId xmlns:a16="http://schemas.microsoft.com/office/drawing/2014/main" val="2193067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OPEN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ARTHRO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121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LOSS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CORRECTION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fr-FR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CASE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130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90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790B1BBB-51CE-4115-B461-B0E6C2F91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903935"/>
              </p:ext>
            </p:extLst>
          </p:nvPr>
        </p:nvGraphicFramePr>
        <p:xfrm>
          <a:off x="335279" y="3097823"/>
          <a:ext cx="9777048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4262">
                  <a:extLst>
                    <a:ext uri="{9D8B030D-6E8A-4147-A177-3AD203B41FA5}">
                      <a16:colId xmlns:a16="http://schemas.microsoft.com/office/drawing/2014/main" val="3715902830"/>
                    </a:ext>
                  </a:extLst>
                </a:gridCol>
                <a:gridCol w="2444262">
                  <a:extLst>
                    <a:ext uri="{9D8B030D-6E8A-4147-A177-3AD203B41FA5}">
                      <a16:colId xmlns:a16="http://schemas.microsoft.com/office/drawing/2014/main" val="100300541"/>
                    </a:ext>
                  </a:extLst>
                </a:gridCol>
                <a:gridCol w="2444262">
                  <a:extLst>
                    <a:ext uri="{9D8B030D-6E8A-4147-A177-3AD203B41FA5}">
                      <a16:colId xmlns:a16="http://schemas.microsoft.com/office/drawing/2014/main" val="4135799301"/>
                    </a:ext>
                  </a:extLst>
                </a:gridCol>
                <a:gridCol w="2444262">
                  <a:extLst>
                    <a:ext uri="{9D8B030D-6E8A-4147-A177-3AD203B41FA5}">
                      <a16:colId xmlns:a16="http://schemas.microsoft.com/office/drawing/2014/main" val="3958729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TECHNIQUE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 Return to </a:t>
                      </a:r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work</a:t>
                      </a:r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WEEKS)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MAX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221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 Open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 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128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Arthro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/ 22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5873804"/>
                  </a:ext>
                </a:extLst>
              </a:tr>
            </a:tbl>
          </a:graphicData>
        </a:graphic>
      </p:graphicFrame>
      <p:sp>
        <p:nvSpPr>
          <p:cNvPr id="5" name="Titre 1">
            <a:extLst>
              <a:ext uri="{FF2B5EF4-FFF2-40B4-BE49-F238E27FC236}">
                <a16:creationId xmlns:a16="http://schemas.microsoft.com/office/drawing/2014/main" id="{C503C3FE-300A-4A98-A59B-7FA8FAF5DA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 TO WORK?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56" y="358800"/>
            <a:ext cx="1790700" cy="25431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133514" y="3784209"/>
            <a:ext cx="661181" cy="6953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336431" y="1690688"/>
            <a:ext cx="3516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47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29CD1-1A7F-4CC0-8920-18B78A363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CONSTANT SCORE 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au 4">
            <a:extLst>
              <a:ext uri="{FF2B5EF4-FFF2-40B4-BE49-F238E27FC236}">
                <a16:creationId xmlns:a16="http://schemas.microsoft.com/office/drawing/2014/main" id="{08710CDD-4D7D-4389-B433-999E1D919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613744"/>
              </p:ext>
            </p:extLst>
          </p:nvPr>
        </p:nvGraphicFramePr>
        <p:xfrm>
          <a:off x="838200" y="2328122"/>
          <a:ext cx="9453492" cy="1789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373">
                  <a:extLst>
                    <a:ext uri="{9D8B030D-6E8A-4147-A177-3AD203B41FA5}">
                      <a16:colId xmlns:a16="http://schemas.microsoft.com/office/drawing/2014/main" val="2700149035"/>
                    </a:ext>
                  </a:extLst>
                </a:gridCol>
                <a:gridCol w="2363373">
                  <a:extLst>
                    <a:ext uri="{9D8B030D-6E8A-4147-A177-3AD203B41FA5}">
                      <a16:colId xmlns:a16="http://schemas.microsoft.com/office/drawing/2014/main" val="837887758"/>
                    </a:ext>
                  </a:extLst>
                </a:gridCol>
                <a:gridCol w="2461846">
                  <a:extLst>
                    <a:ext uri="{9D8B030D-6E8A-4147-A177-3AD203B41FA5}">
                      <a16:colId xmlns:a16="http://schemas.microsoft.com/office/drawing/2014/main" val="672168902"/>
                    </a:ext>
                  </a:extLst>
                </a:gridCol>
                <a:gridCol w="2264900">
                  <a:extLst>
                    <a:ext uri="{9D8B030D-6E8A-4147-A177-3AD203B41FA5}">
                      <a16:colId xmlns:a16="http://schemas.microsoft.com/office/drawing/2014/main" val="2628035275"/>
                    </a:ext>
                  </a:extLst>
                </a:gridCol>
              </a:tblGrid>
              <a:tr h="86524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TECHNIQUE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903" marR="113903" marT="56952" marB="569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903" marR="113903" marT="56952" marB="569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CONSTANT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SCORE AVERAGE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903" marR="113903" marT="56952" marB="569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MAX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3903" marR="113903" marT="56952" marB="56952"/>
                </a:tc>
                <a:extLst>
                  <a:ext uri="{0D108BD9-81ED-4DB2-BD59-A6C34878D82A}">
                    <a16:rowId xmlns:a16="http://schemas.microsoft.com/office/drawing/2014/main" val="1353635334"/>
                  </a:ext>
                </a:extLst>
              </a:tr>
              <a:tr h="46194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Open</a:t>
                      </a:r>
                    </a:p>
                  </a:txBody>
                  <a:tcPr marL="113903" marR="113903" marT="56952" marB="569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13903" marR="113903" marT="56952" marB="569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113903" marR="113903" marT="56952" marB="569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90-100</a:t>
                      </a:r>
                    </a:p>
                  </a:txBody>
                  <a:tcPr marL="113903" marR="113903" marT="56952" marB="56952"/>
                </a:tc>
                <a:extLst>
                  <a:ext uri="{0D108BD9-81ED-4DB2-BD59-A6C34878D82A}">
                    <a16:rowId xmlns:a16="http://schemas.microsoft.com/office/drawing/2014/main" val="1216105178"/>
                  </a:ext>
                </a:extLst>
              </a:tr>
              <a:tr h="46194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Arthro</a:t>
                      </a:r>
                    </a:p>
                  </a:txBody>
                  <a:tcPr marL="113903" marR="113903" marT="56952" marB="569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13903" marR="113903" marT="56952" marB="569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113903" marR="113903" marT="56952" marB="569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88-95</a:t>
                      </a:r>
                    </a:p>
                  </a:txBody>
                  <a:tcPr marL="113903" marR="113903" marT="56952" marB="56952"/>
                </a:tc>
                <a:extLst>
                  <a:ext uri="{0D108BD9-81ED-4DB2-BD59-A6C34878D82A}">
                    <a16:rowId xmlns:a16="http://schemas.microsoft.com/office/drawing/2014/main" val="3532189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50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D64F9-DA23-4579-A51C-B166A10C6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QUICK DASH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au 4">
            <a:extLst>
              <a:ext uri="{FF2B5EF4-FFF2-40B4-BE49-F238E27FC236}">
                <a16:creationId xmlns:a16="http://schemas.microsoft.com/office/drawing/2014/main" id="{D07CCAAA-F574-4839-9412-B07F0633F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298375"/>
              </p:ext>
            </p:extLst>
          </p:nvPr>
        </p:nvGraphicFramePr>
        <p:xfrm>
          <a:off x="1907339" y="2421856"/>
          <a:ext cx="8685632" cy="1784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408">
                  <a:extLst>
                    <a:ext uri="{9D8B030D-6E8A-4147-A177-3AD203B41FA5}">
                      <a16:colId xmlns:a16="http://schemas.microsoft.com/office/drawing/2014/main" val="2700149035"/>
                    </a:ext>
                  </a:extLst>
                </a:gridCol>
                <a:gridCol w="2171408">
                  <a:extLst>
                    <a:ext uri="{9D8B030D-6E8A-4147-A177-3AD203B41FA5}">
                      <a16:colId xmlns:a16="http://schemas.microsoft.com/office/drawing/2014/main" val="837887758"/>
                    </a:ext>
                  </a:extLst>
                </a:gridCol>
                <a:gridCol w="2171408">
                  <a:extLst>
                    <a:ext uri="{9D8B030D-6E8A-4147-A177-3AD203B41FA5}">
                      <a16:colId xmlns:a16="http://schemas.microsoft.com/office/drawing/2014/main" val="672168902"/>
                    </a:ext>
                  </a:extLst>
                </a:gridCol>
                <a:gridCol w="2171408">
                  <a:extLst>
                    <a:ext uri="{9D8B030D-6E8A-4147-A177-3AD203B41FA5}">
                      <a16:colId xmlns:a16="http://schemas.microsoft.com/office/drawing/2014/main" val="2628035275"/>
                    </a:ext>
                  </a:extLst>
                </a:gridCol>
              </a:tblGrid>
              <a:tr h="826589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TECHNIQUE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QUICK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DASH AVERAGE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MAX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extLst>
                  <a:ext uri="{0D108BD9-81ED-4DB2-BD59-A6C34878D82A}">
                    <a16:rowId xmlns:a16="http://schemas.microsoft.com/office/drawing/2014/main" val="1353635334"/>
                  </a:ext>
                </a:extLst>
              </a:tr>
              <a:tr h="478897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 </a:t>
                      </a: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OPEN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extLst>
                  <a:ext uri="{0D108BD9-81ED-4DB2-BD59-A6C34878D82A}">
                    <a16:rowId xmlns:a16="http://schemas.microsoft.com/office/drawing/2014/main" val="1216105178"/>
                  </a:ext>
                </a:extLst>
              </a:tr>
              <a:tr h="478897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ARTHRO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</a:t>
                      </a: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38,6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extLst>
                  <a:ext uri="{0D108BD9-81ED-4DB2-BD59-A6C34878D82A}">
                    <a16:rowId xmlns:a16="http://schemas.microsoft.com/office/drawing/2014/main" val="353218994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005711" y="3305908"/>
            <a:ext cx="647114" cy="8299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60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05465C65-6AAA-4605-B2A8-659ADAB78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458239"/>
              </p:ext>
            </p:extLst>
          </p:nvPr>
        </p:nvGraphicFramePr>
        <p:xfrm>
          <a:off x="1625990" y="2253044"/>
          <a:ext cx="7996312" cy="1784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084">
                  <a:extLst>
                    <a:ext uri="{9D8B030D-6E8A-4147-A177-3AD203B41FA5}">
                      <a16:colId xmlns:a16="http://schemas.microsoft.com/office/drawing/2014/main" val="2700149035"/>
                    </a:ext>
                  </a:extLst>
                </a:gridCol>
                <a:gridCol w="1868072">
                  <a:extLst>
                    <a:ext uri="{9D8B030D-6E8A-4147-A177-3AD203B41FA5}">
                      <a16:colId xmlns:a16="http://schemas.microsoft.com/office/drawing/2014/main" val="837887758"/>
                    </a:ext>
                  </a:extLst>
                </a:gridCol>
                <a:gridCol w="1999078">
                  <a:extLst>
                    <a:ext uri="{9D8B030D-6E8A-4147-A177-3AD203B41FA5}">
                      <a16:colId xmlns:a16="http://schemas.microsoft.com/office/drawing/2014/main" val="672168902"/>
                    </a:ext>
                  </a:extLst>
                </a:gridCol>
                <a:gridCol w="1999078">
                  <a:extLst>
                    <a:ext uri="{9D8B030D-6E8A-4147-A177-3AD203B41FA5}">
                      <a16:colId xmlns:a16="http://schemas.microsoft.com/office/drawing/2014/main" val="2628035275"/>
                    </a:ext>
                  </a:extLst>
                </a:gridCol>
              </a:tblGrid>
              <a:tr h="826589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TECHNIQUE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SSV </a:t>
                      </a: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MAX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extLst>
                  <a:ext uri="{0D108BD9-81ED-4DB2-BD59-A6C34878D82A}">
                    <a16:rowId xmlns:a16="http://schemas.microsoft.com/office/drawing/2014/main" val="1353635334"/>
                  </a:ext>
                </a:extLst>
              </a:tr>
              <a:tr h="478897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MINI OPEN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extLst>
                  <a:ext uri="{0D108BD9-81ED-4DB2-BD59-A6C34878D82A}">
                    <a16:rowId xmlns:a16="http://schemas.microsoft.com/office/drawing/2014/main" val="1216105178"/>
                  </a:ext>
                </a:extLst>
              </a:tr>
              <a:tr h="478897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ARTHRO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118084" marR="118084" marT="59042" marB="59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8084" marR="118084" marT="59042" marB="59042"/>
                </a:tc>
                <a:extLst>
                  <a:ext uri="{0D108BD9-81ED-4DB2-BD59-A6C34878D82A}">
                    <a16:rowId xmlns:a16="http://schemas.microsoft.com/office/drawing/2014/main" val="3532189944"/>
                  </a:ext>
                </a:extLst>
              </a:tr>
            </a:tbl>
          </a:graphicData>
        </a:graphic>
      </p:graphicFrame>
      <p:sp>
        <p:nvSpPr>
          <p:cNvPr id="5" name="Titre 1">
            <a:extLst>
              <a:ext uri="{FF2B5EF4-FFF2-40B4-BE49-F238E27FC236}">
                <a16:creationId xmlns:a16="http://schemas.microsoft.com/office/drawing/2014/main" id="{EA9D64F9-DA23-4579-A51C-B166A10C6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SSV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73858" y="1941342"/>
            <a:ext cx="4656407" cy="24196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04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 txBox="1">
            <a:spLocks/>
          </p:cNvSpPr>
          <p:nvPr/>
        </p:nvSpPr>
        <p:spPr>
          <a:xfrm>
            <a:off x="767862" y="250666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endParaRPr lang="fr-FR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43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7B7DD8-3C49-4CC5-9E23-3930F14E4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467"/>
            <a:ext cx="10303412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patients,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gender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ratio, laterality and Rockwood classification were equivalent to ours.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92FAE82D-56A3-4856-8404-C1525CA99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00761"/>
            <a:ext cx="5810250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70333AF3-DE3A-4408-A4ED-FE89A8A04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40125"/>
            <a:ext cx="4802799" cy="324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6ED6B204-C7A7-4E4A-AF83-B2281984C83A}"/>
              </a:ext>
            </a:extLst>
          </p:cNvPr>
          <p:cNvSpPr/>
          <p:nvPr/>
        </p:nvSpPr>
        <p:spPr>
          <a:xfrm rot="16200000">
            <a:off x="3603915" y="3773173"/>
            <a:ext cx="579340" cy="19749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E52EBCF-2B4E-4312-B5A5-5E205B6EDA7F}"/>
              </a:ext>
            </a:extLst>
          </p:cNvPr>
          <p:cNvSpPr/>
          <p:nvPr/>
        </p:nvSpPr>
        <p:spPr>
          <a:xfrm rot="16200000">
            <a:off x="3603915" y="4352513"/>
            <a:ext cx="579340" cy="19749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55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8091" y="309706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TO SURGERY ?</a:t>
            </a:r>
            <a:r>
              <a:rPr lang="fr-FR" dirty="0"/>
              <a:t/>
            </a:r>
            <a:br>
              <a:rPr lang="fr-FR" dirty="0"/>
            </a:b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68" y="1885083"/>
            <a:ext cx="8324850" cy="365760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58090" y="1206178"/>
            <a:ext cx="11533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STUDY IN 2013 COMPARING EARLY VS DEALYED TREATEMENT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02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808" y="3271698"/>
            <a:ext cx="3020014" cy="18821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24808" y="483022"/>
            <a:ext cx="55495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TO SURGERY ?</a:t>
            </a:r>
            <a:endParaRPr lang="fr-FR" sz="44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742318"/>
              </p:ext>
            </p:extLst>
          </p:nvPr>
        </p:nvGraphicFramePr>
        <p:xfrm>
          <a:off x="595747" y="1491527"/>
          <a:ext cx="9809015" cy="13817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61803">
                  <a:extLst>
                    <a:ext uri="{9D8B030D-6E8A-4147-A177-3AD203B41FA5}">
                      <a16:colId xmlns:a16="http://schemas.microsoft.com/office/drawing/2014/main" val="2789125353"/>
                    </a:ext>
                  </a:extLst>
                </a:gridCol>
                <a:gridCol w="1961803">
                  <a:extLst>
                    <a:ext uri="{9D8B030D-6E8A-4147-A177-3AD203B41FA5}">
                      <a16:colId xmlns:a16="http://schemas.microsoft.com/office/drawing/2014/main" val="50516261"/>
                    </a:ext>
                  </a:extLst>
                </a:gridCol>
                <a:gridCol w="1961803">
                  <a:extLst>
                    <a:ext uri="{9D8B030D-6E8A-4147-A177-3AD203B41FA5}">
                      <a16:colId xmlns:a16="http://schemas.microsoft.com/office/drawing/2014/main" val="2343363214"/>
                    </a:ext>
                  </a:extLst>
                </a:gridCol>
                <a:gridCol w="1961803">
                  <a:extLst>
                    <a:ext uri="{9D8B030D-6E8A-4147-A177-3AD203B41FA5}">
                      <a16:colId xmlns:a16="http://schemas.microsoft.com/office/drawing/2014/main" val="4000723562"/>
                    </a:ext>
                  </a:extLst>
                </a:gridCol>
                <a:gridCol w="1961803">
                  <a:extLst>
                    <a:ext uri="{9D8B030D-6E8A-4147-A177-3AD203B41FA5}">
                      <a16:colId xmlns:a16="http://schemas.microsoft.com/office/drawing/2014/main" val="3621173258"/>
                    </a:ext>
                  </a:extLst>
                </a:gridCol>
              </a:tblGrid>
              <a:tr h="62146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TREATEMENT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TO SPORT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TO WORK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ANATOMIC REDUCTION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FAVORABLE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OUTCOMES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859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EARLY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81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DELAYED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230408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304800" y="375112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TREATEMENT ( LESS THAN 21 DAYS ) WINS !</a:t>
            </a:r>
            <a:endParaRPr lang="fr-FR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28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D0B2A96-D4A3-4644-B998-917875B58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983" y="3748027"/>
            <a:ext cx="4667250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87F9677F-6C67-4850-87BE-01DA2EB57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496" y="1094137"/>
            <a:ext cx="5810250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759B6A7-387E-4304-928F-F5F761F62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228" y="4509294"/>
            <a:ext cx="47244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BF62270F-E01D-44CD-A6BA-AA2C61CD412A}"/>
              </a:ext>
            </a:extLst>
          </p:cNvPr>
          <p:cNvSpPr/>
          <p:nvPr/>
        </p:nvSpPr>
        <p:spPr>
          <a:xfrm>
            <a:off x="8067236" y="4127406"/>
            <a:ext cx="703385" cy="19749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9CD07AD-413B-4706-A4D3-C1B5AD47FDB2}"/>
              </a:ext>
            </a:extLst>
          </p:cNvPr>
          <p:cNvSpPr/>
          <p:nvPr/>
        </p:nvSpPr>
        <p:spPr>
          <a:xfrm rot="5400000">
            <a:off x="2820848" y="3032700"/>
            <a:ext cx="1061999" cy="502729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779818" y="5471078"/>
            <a:ext cx="882215" cy="2100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10D76A-7E54-4B9A-98C7-B8FC7A203607}"/>
              </a:ext>
            </a:extLst>
          </p:cNvPr>
          <p:cNvSpPr/>
          <p:nvPr/>
        </p:nvSpPr>
        <p:spPr>
          <a:xfrm>
            <a:off x="7898596" y="1782353"/>
            <a:ext cx="3455204" cy="374073"/>
          </a:xfrm>
          <a:prstGeom prst="rect">
            <a:avLst/>
          </a:prstGeom>
          <a:solidFill>
            <a:srgbClr val="CC0000">
              <a:alpha val="34902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57B7489-A60A-439B-BEB4-8592756FD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AND FUNCTIONNAL OUTCOME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51163" y="2304193"/>
            <a:ext cx="48785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ARHTROSCOPIC GROUP</a:t>
            </a:r>
          </a:p>
          <a:p>
            <a:pPr algn="ctr"/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 </a:t>
            </a:r>
          </a:p>
          <a:p>
            <a:pPr algn="ctr"/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 REPAIR GROUP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07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B7489-A60A-439B-BEB4-8592756FD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AND FUNCTIONNAL OUTCOME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C21F315-73AF-4E9A-8E3E-423F12F5D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65" y="4670826"/>
            <a:ext cx="47244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45ED1EB-4F6A-4A22-BA2E-CAE5698CEA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391" y="1888463"/>
            <a:ext cx="6056144" cy="409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730C91A-A49B-42D6-9F68-93FFB22D0519}"/>
              </a:ext>
            </a:extLst>
          </p:cNvPr>
          <p:cNvCxnSpPr>
            <a:cxnSpLocks/>
          </p:cNvCxnSpPr>
          <p:nvPr/>
        </p:nvCxnSpPr>
        <p:spPr>
          <a:xfrm>
            <a:off x="513465" y="5112639"/>
            <a:ext cx="472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F10B3CF-A90E-480A-A479-5FD8566E6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67" y="1930528"/>
            <a:ext cx="5108923" cy="225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10D76A-7E54-4B9A-98C7-B8FC7A203607}"/>
              </a:ext>
            </a:extLst>
          </p:cNvPr>
          <p:cNvSpPr/>
          <p:nvPr/>
        </p:nvSpPr>
        <p:spPr>
          <a:xfrm>
            <a:off x="372365" y="4876801"/>
            <a:ext cx="5250025" cy="536976"/>
          </a:xfrm>
          <a:prstGeom prst="rect">
            <a:avLst/>
          </a:prstGeom>
          <a:solidFill>
            <a:srgbClr val="CC0000">
              <a:alpha val="34902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10D76A-7E54-4B9A-98C7-B8FC7A203607}"/>
              </a:ext>
            </a:extLst>
          </p:cNvPr>
          <p:cNvSpPr/>
          <p:nvPr/>
        </p:nvSpPr>
        <p:spPr>
          <a:xfrm>
            <a:off x="2230582" y="2507672"/>
            <a:ext cx="3131127" cy="318655"/>
          </a:xfrm>
          <a:prstGeom prst="rect">
            <a:avLst/>
          </a:prstGeom>
          <a:solidFill>
            <a:srgbClr val="CC0000">
              <a:alpha val="34902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55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BC0A1C9-958D-49B5-9A29-176D389CA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72" y="1876095"/>
            <a:ext cx="827722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1AAE58B-CA14-42F1-BA8B-7122178BD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783" y="4247820"/>
            <a:ext cx="8096250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5072358F-EA6B-4DA4-9E67-E2A7771FD352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 TO SPORTS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10D76A-7E54-4B9A-98C7-B8FC7A203607}"/>
              </a:ext>
            </a:extLst>
          </p:cNvPr>
          <p:cNvSpPr/>
          <p:nvPr/>
        </p:nvSpPr>
        <p:spPr>
          <a:xfrm>
            <a:off x="5084618" y="5914458"/>
            <a:ext cx="5583381" cy="365760"/>
          </a:xfrm>
          <a:prstGeom prst="rect">
            <a:avLst/>
          </a:prstGeom>
          <a:solidFill>
            <a:srgbClr val="CC0000">
              <a:alpha val="34902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05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72358F-EA6B-4DA4-9E67-E2A7771FD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 TO SPORTS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371C6E5-B21A-40A5-89E9-67F9CCE9C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450" y="1563107"/>
            <a:ext cx="827722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B56CD679-84A1-4EDE-9127-04201F7AA0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203" y="4327235"/>
            <a:ext cx="7611661" cy="121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10D76A-7E54-4B9A-98C7-B8FC7A203607}"/>
              </a:ext>
            </a:extLst>
          </p:cNvPr>
          <p:cNvSpPr/>
          <p:nvPr/>
        </p:nvSpPr>
        <p:spPr>
          <a:xfrm>
            <a:off x="3707049" y="4750676"/>
            <a:ext cx="3746696" cy="365760"/>
          </a:xfrm>
          <a:prstGeom prst="rect">
            <a:avLst/>
          </a:prstGeom>
          <a:solidFill>
            <a:srgbClr val="CC0000">
              <a:alpha val="34902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9870EA-8154-42F7-9AF2-AC50D6BB011A}"/>
              </a:ext>
            </a:extLst>
          </p:cNvPr>
          <p:cNvSpPr/>
          <p:nvPr/>
        </p:nvSpPr>
        <p:spPr>
          <a:xfrm>
            <a:off x="1718450" y="5112040"/>
            <a:ext cx="7739414" cy="365760"/>
          </a:xfrm>
          <a:prstGeom prst="rect">
            <a:avLst/>
          </a:prstGeom>
          <a:solidFill>
            <a:srgbClr val="CC0000">
              <a:alpha val="34902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9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CONSTANT SCORE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E671204-C74B-483A-BB85-ECB40D0A2F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21" y="4218720"/>
            <a:ext cx="7001235" cy="140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E74596-C1DE-42B9-B0EE-ABC004AE0B06}"/>
              </a:ext>
            </a:extLst>
          </p:cNvPr>
          <p:cNvSpPr/>
          <p:nvPr/>
        </p:nvSpPr>
        <p:spPr>
          <a:xfrm>
            <a:off x="3950677" y="2771824"/>
            <a:ext cx="4290646" cy="365760"/>
          </a:xfrm>
          <a:prstGeom prst="rect">
            <a:avLst/>
          </a:prstGeom>
          <a:solidFill>
            <a:srgbClr val="CC0000">
              <a:alpha val="34902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371C6E5-B21A-40A5-89E9-67F9CCE9C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504" y="1306427"/>
            <a:ext cx="827722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9870EA-8154-42F7-9AF2-AC50D6BB011A}"/>
              </a:ext>
            </a:extLst>
          </p:cNvPr>
          <p:cNvSpPr/>
          <p:nvPr/>
        </p:nvSpPr>
        <p:spPr>
          <a:xfrm>
            <a:off x="838200" y="4218719"/>
            <a:ext cx="7017327" cy="1046007"/>
          </a:xfrm>
          <a:prstGeom prst="rect">
            <a:avLst/>
          </a:prstGeom>
          <a:solidFill>
            <a:srgbClr val="CC0000">
              <a:alpha val="34902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88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AUTHORS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Salzmann</a:t>
            </a:r>
            <a:r>
              <a:rPr lang="fr-F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j Sport Med 2010 </a:t>
            </a: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Scheibel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J Sport Med 2011 </a:t>
            </a: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Kany</a:t>
            </a:r>
            <a:r>
              <a:rPr lang="fr-F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Orthop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Traumatol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2012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867891" y="3879273"/>
            <a:ext cx="71766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EQUIVALENT RESULTS</a:t>
            </a:r>
            <a:endParaRPr lang="fr-FR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4454" y="3799865"/>
            <a:ext cx="10183091" cy="928255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46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ARTHROSCOPY ADVANTAGES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6113"/>
            <a:ext cx="5876925" cy="119062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4066" y="848701"/>
            <a:ext cx="1273752" cy="153680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066800" y="1490633"/>
            <a:ext cx="5347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ARTHROSCOPY 2014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02851" y="4112928"/>
            <a:ext cx="62687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NOTICE THAT :</a:t>
            </a:r>
          </a:p>
          <a:p>
            <a:endParaRPr lang="fr-F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 PATIENTS OUT OF 98 HAD ASSOCIATED LESIONS</a:t>
            </a:r>
          </a:p>
          <a:p>
            <a:endParaRPr lang="fr-F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 LESIONS REQUIRED SPECIFIC SURGICAL MANAGEMENT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632" y="2810710"/>
            <a:ext cx="69151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4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BUT</a:t>
            </a:r>
            <a:endParaRPr lang="fr-FR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55" y="1825625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7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2710"/>
            <a:ext cx="9011399" cy="23667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747" y="545950"/>
            <a:ext cx="49325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i="1" dirty="0" err="1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Milewski</a:t>
            </a:r>
            <a:r>
              <a:rPr lang="fr-FR" sz="2800" b="1" i="1" spc="-25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i="1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</a:t>
            </a:r>
            <a:r>
              <a:rPr lang="fr-FR" sz="2800" b="1" i="1" spc="-5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i="1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fr-FR" sz="2800" b="1" i="1" spc="5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i="1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Sport</a:t>
            </a:r>
            <a:r>
              <a:rPr lang="fr-FR" sz="2800" b="1" i="1" spc="-5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i="1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</a:t>
            </a:r>
            <a:r>
              <a:rPr lang="fr-FR" sz="2800" b="1" i="1" spc="420" dirty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i="1" dirty="0" smtClean="0">
                <a:solidFill>
                  <a:srgbClr val="4453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2012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05666" y="4987635"/>
            <a:ext cx="83501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TO FORGET ARTHROSCOPY : REQUIERS LEARNING CURVE +++</a:t>
            </a:r>
          </a:p>
          <a:p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IS A COSTLY SURGERY</a:t>
            </a:r>
          </a:p>
          <a:p>
            <a:endParaRPr lang="fr-F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640395"/>
              </p:ext>
            </p:extLst>
          </p:nvPr>
        </p:nvGraphicFramePr>
        <p:xfrm>
          <a:off x="627828" y="3816781"/>
          <a:ext cx="8128000" cy="9499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17782991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1421531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506867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15829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LOSS OF CORRECTION</a:t>
                      </a:r>
                      <a:endParaRPr lang="fr-F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CORACOID FRACTURE </a:t>
                      </a:r>
                      <a:endParaRPr lang="fr-F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IMPLANT DISPLACEMENT</a:t>
                      </a:r>
                      <a:endParaRPr lang="fr-F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REOPERATION</a:t>
                      </a:r>
                      <a:endParaRPr lang="fr-F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42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15 %</a:t>
                      </a:r>
                      <a:endParaRPr lang="fr-F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fr-F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40%</a:t>
                      </a:r>
                      <a:endParaRPr lang="fr-F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26%</a:t>
                      </a:r>
                      <a:endParaRPr lang="fr-F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798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72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9662" y="641131"/>
            <a:ext cx="5986030" cy="2368988"/>
          </a:xfrm>
          <a:prstGeom prst="rect">
            <a:avLst/>
          </a:prstGeom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838200" y="5000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SURGERY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737" y="4145508"/>
            <a:ext cx="9661856" cy="175563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84043" y="1635451"/>
            <a:ext cx="5465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 RETROSPECTIVE STUDY OF 4</a:t>
            </a:r>
          </a:p>
          <a:p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OPEN TECHNIQUES :</a:t>
            </a:r>
          </a:p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769412"/>
              </p:ext>
            </p:extLst>
          </p:nvPr>
        </p:nvGraphicFramePr>
        <p:xfrm>
          <a:off x="545524" y="2764380"/>
          <a:ext cx="4216400" cy="10972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08200">
                  <a:extLst>
                    <a:ext uri="{9D8B030D-6E8A-4147-A177-3AD203B41FA5}">
                      <a16:colId xmlns:a16="http://schemas.microsoft.com/office/drawing/2014/main" val="1247102283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4217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K-WIRE +LIGAMENT TRANSFERT</a:t>
                      </a:r>
                    </a:p>
                    <a:p>
                      <a:pPr algn="ctr"/>
                      <a:endParaRPr lang="fr-F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K-WIRES</a:t>
                      </a:r>
                      <a:endParaRPr lang="fr-FR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09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TIGHT ROPE</a:t>
                      </a:r>
                    </a:p>
                    <a:p>
                      <a:pPr algn="ctr"/>
                      <a:endParaRPr lang="fr-F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 TIGHT ROPE</a:t>
                      </a:r>
                    </a:p>
                    <a:p>
                      <a:pPr algn="ctr"/>
                      <a:endParaRPr lang="fr-FR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310900"/>
                  </a:ext>
                </a:extLst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6137565" y="3208480"/>
            <a:ext cx="541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DIFFERENCE IN SHOULDER SCORES!!!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13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509" y="2512580"/>
            <a:ext cx="10515600" cy="1325563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TIGHT ROPE   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Versus Logo Vs Lettres Pour Le Sport Et La Compétition De Combat | Vecteur  Premium">
            <a:extLst>
              <a:ext uri="{FF2B5EF4-FFF2-40B4-BE49-F238E27FC236}">
                <a16:creationId xmlns:a16="http://schemas.microsoft.com/office/drawing/2014/main" id="{2A24542D-BFE5-43A8-ADBE-13F5ACCEA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744" r="897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917" y="1907789"/>
            <a:ext cx="3299377" cy="253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7123184" y="2790640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HOOK PLATE</a:t>
            </a:r>
            <a:endParaRPr lang="fr-FR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01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073" y="471488"/>
            <a:ext cx="6186054" cy="22116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10D76A-7E54-4B9A-98C7-B8FC7A203607}"/>
              </a:ext>
            </a:extLst>
          </p:cNvPr>
          <p:cNvSpPr/>
          <p:nvPr/>
        </p:nvSpPr>
        <p:spPr>
          <a:xfrm>
            <a:off x="997526" y="1701439"/>
            <a:ext cx="4696692" cy="515288"/>
          </a:xfrm>
          <a:prstGeom prst="rect">
            <a:avLst/>
          </a:prstGeom>
          <a:solidFill>
            <a:srgbClr val="CC0000">
              <a:alpha val="34902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55073" y="3189682"/>
            <a:ext cx="7342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TIGHT ROPE STUDY VS 25 HOOK PLATE STUDY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874818" y="3913090"/>
            <a:ext cx="69134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TIGHT ROPE GIVES :</a:t>
            </a:r>
          </a:p>
          <a:p>
            <a:r>
              <a:rPr lang="fr-F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BETTER SHOULDER FUNCTION</a:t>
            </a:r>
          </a:p>
          <a:p>
            <a:r>
              <a:rPr lang="fr-F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 POST OPERATIVE PAIN</a:t>
            </a:r>
            <a:endParaRPr lang="fr-F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90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HOME MESSAGE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04" y="1825625"/>
            <a:ext cx="3470996" cy="2309790"/>
          </a:xfr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AD21E5A-B4D8-4F5D-9CF2-A053DCE509B4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690649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anatomic restore of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coraco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acromio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clavicular ligaments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outcomes are very satisfying for both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techniques</a:t>
            </a:r>
          </a:p>
        </p:txBody>
      </p:sp>
    </p:spTree>
    <p:extLst>
      <p:ext uri="{BB962C8B-B14F-4D97-AF65-F5344CB8AC3E}">
        <p14:creationId xmlns:p14="http://schemas.microsoft.com/office/powerpoint/2010/main" val="297532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AD21E5A-B4D8-4F5D-9CF2-A053DCE509B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86820" y="1690688"/>
            <a:ext cx="78765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Arthroscopic approach are better in identifying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associated lesions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leads to extend surgical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HOME MESSAGE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du conten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345" y="1988776"/>
            <a:ext cx="3470996" cy="230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55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950" y="1027906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25824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8151</TotalTime>
  <Words>818</Words>
  <Application>Microsoft Office PowerPoint</Application>
  <PresentationFormat>Grand écran</PresentationFormat>
  <Paragraphs>323</Paragraphs>
  <Slides>53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53</vt:i4>
      </vt:variant>
    </vt:vector>
  </HeadingPairs>
  <TitlesOfParts>
    <vt:vector size="60" baseType="lpstr">
      <vt:lpstr>Arial</vt:lpstr>
      <vt:lpstr>Arial MT</vt:lpstr>
      <vt:lpstr>Calibri</vt:lpstr>
      <vt:lpstr>Calibri Light</vt:lpstr>
      <vt:lpstr>Times New Roman</vt:lpstr>
      <vt:lpstr>Wingdings</vt:lpstr>
      <vt:lpstr>Thème Office</vt:lpstr>
      <vt:lpstr>Management of  ACUTE Acromioclavicular Dislocations: A Comparative Study of Arthroscopic and Minimally Invasive Approaches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CLINICAL DATA COLLECTION</vt:lpstr>
      <vt:lpstr>CLINICAL DATA COLLECTION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Rx :</vt:lpstr>
      <vt:lpstr>Présentation PowerPoint</vt:lpstr>
      <vt:lpstr>Présentation PowerPoint</vt:lpstr>
      <vt:lpstr>Présentation PowerPoint</vt:lpstr>
      <vt:lpstr>Présentation PowerPoint</vt:lpstr>
      <vt:lpstr>INFLUENCE OF TECHINQUE ON JOINT REDUCTION QUALITY ?</vt:lpstr>
      <vt:lpstr>Présentation PowerPoint</vt:lpstr>
      <vt:lpstr>WHAT ABOUT LOSS OF CORRECTION?</vt:lpstr>
      <vt:lpstr>RETURN TO WORK?</vt:lpstr>
      <vt:lpstr>CONSTANT SCORE </vt:lpstr>
      <vt:lpstr>QUICK DASH</vt:lpstr>
      <vt:lpstr>SSV</vt:lpstr>
      <vt:lpstr>Présentation PowerPoint</vt:lpstr>
      <vt:lpstr>Présentation PowerPoint</vt:lpstr>
      <vt:lpstr>TIME TO SURGERY ? </vt:lpstr>
      <vt:lpstr>Présentation PowerPoint</vt:lpstr>
      <vt:lpstr>CLINICAL AND FUNCTIONNAL OUTCOME</vt:lpstr>
      <vt:lpstr>CLINICAL AND FUNCTIONNAL OUTCOME</vt:lpstr>
      <vt:lpstr>Présentation PowerPoint</vt:lpstr>
      <vt:lpstr>RETURN TO SPORTS</vt:lpstr>
      <vt:lpstr>CONSTANT SCORE</vt:lpstr>
      <vt:lpstr>OTHER AUTHORS</vt:lpstr>
      <vt:lpstr>ARTHROSCOPY ADVANTAGES</vt:lpstr>
      <vt:lpstr>Présentation PowerPoint</vt:lpstr>
      <vt:lpstr>Présentation PowerPoint</vt:lpstr>
      <vt:lpstr>Présentation PowerPoint</vt:lpstr>
      <vt:lpstr>TIGHT ROPE   </vt:lpstr>
      <vt:lpstr>Présentation PowerPoint</vt:lpstr>
      <vt:lpstr>TAKE HOME MESSAGE</vt:lpstr>
      <vt:lpstr>TAKE HOME MESSAGE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Acromioclavicular Dislocations: A Comparative Study of Arthroscopic and Minimally Invasive Approaches in 30 Patients</dc:title>
  <dc:creator>zaafouri akram</dc:creator>
  <cp:lastModifiedBy>user1</cp:lastModifiedBy>
  <cp:revision>101</cp:revision>
  <dcterms:created xsi:type="dcterms:W3CDTF">2023-10-27T10:01:43Z</dcterms:created>
  <dcterms:modified xsi:type="dcterms:W3CDTF">2023-12-24T12:20:57Z</dcterms:modified>
</cp:coreProperties>
</file>